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67" r:id="rId3"/>
    <p:sldId id="259" r:id="rId4"/>
    <p:sldId id="260" r:id="rId5"/>
    <p:sldId id="275" r:id="rId6"/>
    <p:sldId id="276" r:id="rId7"/>
    <p:sldId id="270" r:id="rId8"/>
    <p:sldId id="271" r:id="rId9"/>
    <p:sldId id="272" r:id="rId10"/>
    <p:sldId id="273" r:id="rId11"/>
    <p:sldId id="261" r:id="rId12"/>
    <p:sldId id="274" r:id="rId13"/>
    <p:sldId id="264" r:id="rId14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00FF00"/>
    <a:srgbClr val="FF0000"/>
    <a:srgbClr val="00CCFF"/>
    <a:srgbClr val="CC9900"/>
    <a:srgbClr val="669900"/>
    <a:srgbClr val="FF9933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97" autoAdjust="0"/>
    <p:restoredTop sz="91114" autoAdjust="0"/>
  </p:normalViewPr>
  <p:slideViewPr>
    <p:cSldViewPr snapToGrid="0">
      <p:cViewPr varScale="1">
        <p:scale>
          <a:sx n="95" d="100"/>
          <a:sy n="95" d="100"/>
        </p:scale>
        <p:origin x="-582" y="-108"/>
      </p:cViewPr>
      <p:guideLst>
        <p:guide orient="horz" pos="299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0"/>
    </p:cViewPr>
  </p:sorterViewPr>
  <p:notesViewPr>
    <p:cSldViewPr snapToGrid="0">
      <p:cViewPr varScale="1">
        <p:scale>
          <a:sx n="78" d="100"/>
          <a:sy n="78" d="100"/>
        </p:scale>
        <p:origin x="-1920" y="-90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t" anchorCtr="0" compatLnSpc="1">
            <a:prstTxWarp prst="textNoShape">
              <a:avLst/>
            </a:prstTxWarp>
          </a:bodyPr>
          <a:lstStyle>
            <a:lvl1pPr algn="l" defTabSz="966934">
              <a:defRPr sz="1400"/>
            </a:lvl1pPr>
          </a:lstStyle>
          <a:p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959" y="1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t" anchorCtr="0" compatLnSpc="1">
            <a:prstTxWarp prst="textNoShape">
              <a:avLst/>
            </a:prstTxWarp>
          </a:bodyPr>
          <a:lstStyle>
            <a:lvl1pPr algn="r" defTabSz="966934">
              <a:defRPr sz="1400"/>
            </a:lvl1pPr>
          </a:lstStyle>
          <a:p>
            <a:endParaRPr lang="en-US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666"/>
            <a:ext cx="3983277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b" anchorCtr="0" compatLnSpc="1">
            <a:prstTxWarp prst="textNoShape">
              <a:avLst/>
            </a:prstTxWarp>
          </a:bodyPr>
          <a:lstStyle>
            <a:lvl1pPr algn="l" defTabSz="966934">
              <a:defRPr sz="1400"/>
            </a:lvl1pPr>
          </a:lstStyle>
          <a:p>
            <a:r>
              <a:rPr lang="en-US" sz="900" dirty="0" smtClean="0">
                <a:latin typeface="+mn-lt"/>
              </a:rPr>
              <a:t>© Wyatt Technology Corporation 2011 – All Rights Reserved</a:t>
            </a:r>
            <a:endParaRPr lang="en-US" sz="900" dirty="0">
              <a:latin typeface="+mn-lt"/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959" y="9119666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b" anchorCtr="0" compatLnSpc="1">
            <a:prstTxWarp prst="textNoShape">
              <a:avLst/>
            </a:prstTxWarp>
          </a:bodyPr>
          <a:lstStyle>
            <a:lvl1pPr algn="r" defTabSz="966934">
              <a:defRPr sz="1400"/>
            </a:lvl1pPr>
          </a:lstStyle>
          <a:p>
            <a:fld id="{E4878FA4-3D9E-450E-B1DB-D98A8303EC43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t" anchorCtr="0" compatLnSpc="1">
            <a:prstTxWarp prst="textNoShape">
              <a:avLst/>
            </a:prstTxWarp>
          </a:bodyPr>
          <a:lstStyle>
            <a:lvl1pPr algn="l" defTabSz="966934">
              <a:defRPr sz="1400"/>
            </a:lvl1pPr>
          </a:lstStyle>
          <a:p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959" y="1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t" anchorCtr="0" compatLnSpc="1">
            <a:prstTxWarp prst="textNoShape">
              <a:avLst/>
            </a:prstTxWarp>
          </a:bodyPr>
          <a:lstStyle>
            <a:lvl1pPr algn="r" defTabSz="966934">
              <a:defRPr sz="1400"/>
            </a:lvl1pPr>
          </a:lstStyle>
          <a:p>
            <a:endParaRPr 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799013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91" y="4561473"/>
            <a:ext cx="5852821" cy="431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86442" y="9119666"/>
            <a:ext cx="2727104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4" tIns="48312" rIns="96624" bIns="48312" numCol="1" anchor="b" anchorCtr="0" compatLnSpc="1">
            <a:prstTxWarp prst="textNoShape">
              <a:avLst/>
            </a:prstTxWarp>
          </a:bodyPr>
          <a:lstStyle>
            <a:lvl1pPr algn="r" defTabSz="966934">
              <a:defRPr sz="900" baseline="0">
                <a:latin typeface="+mn-lt"/>
              </a:defRPr>
            </a:lvl1pPr>
          </a:lstStyle>
          <a:p>
            <a:fld id="{945D33A0-2E87-4DC7-A583-5C2CBC49FA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  <a:prstGeom prst="rect">
            <a:avLst/>
          </a:prstGeom>
        </p:spPr>
        <p:txBody>
          <a:bodyPr vert="horz" lIns="94721" tIns="47360" rIns="94721" bIns="47360" rtlCol="0" anchor="b"/>
          <a:lstStyle>
            <a:lvl1pPr algn="l">
              <a:defRPr sz="900">
                <a:latin typeface="Calibri" pitchFamily="34" charset="0"/>
              </a:defRPr>
            </a:lvl1pPr>
          </a:lstStyle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5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3C37DE6-78D9-4834-8DC1-715FF950FEC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</p:spPr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EFCD5CA-062B-454B-9D4B-A9D3194234D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</p:spPr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5D8C30D-8DE5-48E8-92F2-D58426C835F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</p:spPr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54B15AB-187C-441B-8569-F34993D77B4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</p:spPr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8687C37-A674-498A-B9B8-2F487CBC302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</p:spPr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1F846E2-4FEF-43C3-8CF4-B86C0B7977D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2" y="9119666"/>
            <a:ext cx="4548327" cy="479897"/>
          </a:xfrm>
        </p:spPr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33A0-2E87-4DC7-A583-5C2CBC49FA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Wyatt Technology Corporation 2011 – All Rights Reserved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0" y="692150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sz="4000" dirty="0">
              <a:cs typeface="+mn-cs"/>
            </a:endParaRPr>
          </a:p>
        </p:txBody>
      </p:sp>
      <p:graphicFrame>
        <p:nvGraphicFramePr>
          <p:cNvPr id="72706" name="Object 11"/>
          <p:cNvGraphicFramePr>
            <a:graphicFrameLocks/>
          </p:cNvGraphicFramePr>
          <p:nvPr/>
        </p:nvGraphicFramePr>
        <p:xfrm>
          <a:off x="66675" y="47625"/>
          <a:ext cx="1190625" cy="677863"/>
        </p:xfrm>
        <a:graphic>
          <a:graphicData uri="http://schemas.openxmlformats.org/presentationml/2006/ole">
            <p:oleObj spid="_x0000_s26626" name="FreeHand 5.0 Drawing" r:id="rId5" imgW="4003560" imgH="2427120" progId="">
              <p:embed/>
            </p:oleObj>
          </a:graphicData>
        </a:graphic>
      </p:graphicFrame>
      <p:sp>
        <p:nvSpPr>
          <p:cNvPr id="7271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153988"/>
            <a:ext cx="74342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72714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6327648"/>
            <a:ext cx="9144000" cy="53035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de-DE" sz="1200" dirty="0">
                <a:cs typeface="+mn-cs"/>
              </a:rPr>
              <a:t>   </a:t>
            </a:r>
            <a:endParaRPr lang="de-DE" sz="1200" dirty="0" smtClean="0">
              <a:cs typeface="+mn-cs"/>
            </a:endParaRPr>
          </a:p>
          <a:p>
            <a:pPr algn="l" eaLnBrk="0" hangingPunct="0">
              <a:defRPr/>
            </a:pPr>
            <a:r>
              <a:rPr lang="de-DE" sz="800" b="0" dirty="0" smtClean="0">
                <a:cs typeface="+mn-cs"/>
              </a:rPr>
              <a:t>© </a:t>
            </a:r>
            <a:r>
              <a:rPr lang="de-DE" sz="1000" b="0" dirty="0">
                <a:latin typeface="Calibri" pitchFamily="34" charset="0"/>
                <a:cs typeface="+mn-cs"/>
              </a:rPr>
              <a:t>Wyatt Technology Corporation 2011 – All Rights Reserved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778240" y="0"/>
            <a:ext cx="365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fld id="{83D78D79-86D9-4A5D-A155-84DB3D213E17}" type="slidenum">
              <a:rPr lang="de-DE" sz="1200">
                <a:latin typeface="Calibri" pitchFamily="34" charset="0"/>
                <a:cs typeface="+mn-cs"/>
              </a:rPr>
              <a:pPr algn="r" eaLnBrk="0" hangingPunct="0">
                <a:defRPr/>
              </a:pPr>
              <a:t>‹#›</a:t>
            </a:fld>
            <a:endParaRPr lang="en-US" sz="1200" dirty="0">
              <a:latin typeface="Calibri" pitchFamily="34" charset="0"/>
              <a:cs typeface="+mn-cs"/>
            </a:endParaRPr>
          </a:p>
        </p:txBody>
      </p:sp>
      <p:pic>
        <p:nvPicPr>
          <p:cNvPr id="72721" name="Picture 2490" descr="Wyatt logo no address full circle thicker lines"/>
          <p:cNvPicPr>
            <a:picLocks noChangeAspect="1" noChangeArrowheads="1"/>
          </p:cNvPicPr>
          <p:nvPr/>
        </p:nvPicPr>
        <p:blipFill>
          <a:blip r:embed="rId6" cstate="print"/>
          <a:srcRect r="7345"/>
          <a:stretch>
            <a:fillRect/>
          </a:stretch>
        </p:blipFill>
        <p:spPr bwMode="auto">
          <a:xfrm>
            <a:off x="7626096" y="6343027"/>
            <a:ext cx="1499616" cy="5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895600" y="4191000"/>
            <a:ext cx="1920875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FF00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sciencemag.org/content/vol291/issue5512/cover.s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99845" y="1206230"/>
            <a:ext cx="8144310" cy="24757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20000"/>
              </a:lnSpc>
            </a:pPr>
            <a:r>
              <a:rPr lang="en-US" sz="4400" b="1" i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Characterizing Protein Conjugates Using MALS-UV-DRI Detection Following SEC Separation</a:t>
            </a:r>
            <a:endParaRPr lang="en-US" sz="4400" b="1" i="1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68425" y="4323523"/>
            <a:ext cx="6400800" cy="1752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Light Scattering University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Wyatt Technology Corporation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Santa Barbara, California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1026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3200" dirty="0"/>
              <a:t>Membrane Proteins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400" i="0" dirty="0">
                <a:solidFill>
                  <a:schemeClr val="accent2"/>
                </a:solidFill>
              </a:rPr>
              <a:t/>
            </a:r>
            <a:br>
              <a:rPr lang="en-US" sz="400" i="0" dirty="0">
                <a:solidFill>
                  <a:schemeClr val="accent2"/>
                </a:solidFill>
              </a:rPr>
            </a:br>
            <a:r>
              <a:rPr lang="en-US" sz="1800" i="0" dirty="0">
                <a:solidFill>
                  <a:schemeClr val="bg2"/>
                </a:solidFill>
              </a:rPr>
              <a:t/>
            </a:r>
            <a:br>
              <a:rPr lang="en-US" sz="1800" i="0" dirty="0">
                <a:solidFill>
                  <a:schemeClr val="bg2"/>
                </a:solidFill>
              </a:rPr>
            </a:br>
            <a:r>
              <a:rPr lang="en-US" sz="600" i="0" dirty="0"/>
              <a:t> </a:t>
            </a:r>
          </a:p>
        </p:txBody>
      </p:sp>
      <p:sp>
        <p:nvSpPr>
          <p:cNvPr id="130051" name="Text Box 1027"/>
          <p:cNvSpPr txBox="1">
            <a:spLocks noChangeArrowheads="1"/>
          </p:cNvSpPr>
          <p:nvPr/>
        </p:nvSpPr>
        <p:spPr bwMode="auto">
          <a:xfrm>
            <a:off x="4135582" y="1887166"/>
            <a:ext cx="4714008" cy="424731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28600" indent="-228600" algn="l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Membrane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protein is soluble only in the presence of micelles.</a:t>
            </a:r>
          </a:p>
          <a:p>
            <a:pPr marL="228600" indent="-228600" algn="l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Membrane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protein – detergent complex has very different elution/migration properties than the globular standard proteins.</a:t>
            </a:r>
          </a:p>
          <a:p>
            <a:pPr marL="228600" indent="-228600" algn="l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Molar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mass of detergents in the complex needs to be measured as well in order to determine the oligomeric form of the core membrane protein. </a:t>
            </a:r>
          </a:p>
          <a:p>
            <a:pPr marL="228600" indent="-228600" algn="l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Mass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Spec often breaks down the oligomeric form. </a:t>
            </a:r>
          </a:p>
        </p:txBody>
      </p:sp>
      <p:sp>
        <p:nvSpPr>
          <p:cNvPr id="130053" name="Text Box 1029"/>
          <p:cNvSpPr txBox="1">
            <a:spLocks noChangeArrowheads="1"/>
          </p:cNvSpPr>
          <p:nvPr/>
        </p:nvSpPr>
        <p:spPr bwMode="auto">
          <a:xfrm>
            <a:off x="616528" y="5807413"/>
            <a:ext cx="3029040" cy="45390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</a:pPr>
            <a:r>
              <a:rPr lang="en-US" sz="1400" b="1" dirty="0">
                <a:latin typeface="Calibri" pitchFamily="34" charset="0"/>
              </a:rPr>
              <a:t>Artist’s rendition of membrane protein in detergent/micelle solution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66928" y="1896896"/>
            <a:ext cx="3273800" cy="3905655"/>
            <a:chOff x="464128" y="1752600"/>
            <a:chExt cx="3276600" cy="3962400"/>
          </a:xfrm>
        </p:grpSpPr>
        <p:grpSp>
          <p:nvGrpSpPr>
            <p:cNvPr id="2" name="Group 1030"/>
            <p:cNvGrpSpPr>
              <a:grpSpLocks/>
            </p:cNvGrpSpPr>
            <p:nvPr/>
          </p:nvGrpSpPr>
          <p:grpSpPr bwMode="auto">
            <a:xfrm>
              <a:off x="464128" y="1752600"/>
              <a:ext cx="3276600" cy="3962400"/>
              <a:chOff x="0" y="1296"/>
              <a:chExt cx="2208" cy="2880"/>
            </a:xfrm>
          </p:grpSpPr>
          <p:sp>
            <p:nvSpPr>
              <p:cNvPr id="130055" name="Rectangle 1031"/>
              <p:cNvSpPr>
                <a:spLocks noChangeArrowheads="1"/>
              </p:cNvSpPr>
              <p:nvPr/>
            </p:nvSpPr>
            <p:spPr bwMode="auto">
              <a:xfrm>
                <a:off x="0" y="1296"/>
                <a:ext cx="2208" cy="288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pic>
            <p:nvPicPr>
              <p:cNvPr id="130056" name="Picture 1032" descr="Loposome a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7489" t="47365"/>
              <a:stretch>
                <a:fillRect/>
              </a:stretch>
            </p:blipFill>
            <p:spPr bwMode="auto">
              <a:xfrm>
                <a:off x="615" y="2287"/>
                <a:ext cx="873" cy="833"/>
              </a:xfrm>
              <a:prstGeom prst="rect">
                <a:avLst/>
              </a:prstGeom>
              <a:solidFill>
                <a:srgbClr val="CCFFCC"/>
              </a:solidFill>
            </p:spPr>
          </p:pic>
          <p:pic>
            <p:nvPicPr>
              <p:cNvPr id="130057" name="Picture 1033" descr="Liposome 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48268" b="60544"/>
              <a:stretch>
                <a:fillRect/>
              </a:stretch>
            </p:blipFill>
            <p:spPr bwMode="auto">
              <a:xfrm>
                <a:off x="192" y="1440"/>
                <a:ext cx="623" cy="624"/>
              </a:xfrm>
              <a:prstGeom prst="rect">
                <a:avLst/>
              </a:prstGeom>
              <a:solidFill>
                <a:srgbClr val="CCFFCC"/>
              </a:solidFill>
            </p:spPr>
          </p:pic>
          <p:pic>
            <p:nvPicPr>
              <p:cNvPr id="130058" name="Picture 1034" descr="Liposome 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48268" b="60544"/>
              <a:stretch>
                <a:fillRect/>
              </a:stretch>
            </p:blipFill>
            <p:spPr bwMode="auto">
              <a:xfrm>
                <a:off x="1488" y="1632"/>
                <a:ext cx="623" cy="624"/>
              </a:xfrm>
              <a:prstGeom prst="rect">
                <a:avLst/>
              </a:prstGeom>
              <a:solidFill>
                <a:srgbClr val="CCFFCC"/>
              </a:solidFill>
            </p:spPr>
          </p:pic>
          <p:pic>
            <p:nvPicPr>
              <p:cNvPr id="130059" name="Picture 1035" descr="Liposome 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48268" b="60544"/>
              <a:stretch>
                <a:fillRect/>
              </a:stretch>
            </p:blipFill>
            <p:spPr bwMode="auto">
              <a:xfrm>
                <a:off x="1296" y="3456"/>
                <a:ext cx="623" cy="624"/>
              </a:xfrm>
              <a:prstGeom prst="rect">
                <a:avLst/>
              </a:prstGeom>
              <a:solidFill>
                <a:srgbClr val="CCFFCC"/>
              </a:solidFill>
            </p:spPr>
          </p:pic>
        </p:grpSp>
        <p:sp>
          <p:nvSpPr>
            <p:cNvPr id="130060" name="Line 1036"/>
            <p:cNvSpPr>
              <a:spLocks noChangeShapeType="1"/>
            </p:cNvSpPr>
            <p:nvPr/>
          </p:nvSpPr>
          <p:spPr bwMode="auto">
            <a:xfrm flipH="1">
              <a:off x="1530928" y="2362200"/>
              <a:ext cx="457200" cy="1524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0061" name="Text Box 1037"/>
            <p:cNvSpPr txBox="1">
              <a:spLocks noChangeArrowheads="1"/>
            </p:cNvSpPr>
            <p:nvPr/>
          </p:nvSpPr>
          <p:spPr bwMode="auto">
            <a:xfrm>
              <a:off x="1607128" y="1981200"/>
              <a:ext cx="1143000" cy="30480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>
                  <a:latin typeface="Times New Roman" pitchFamily="18" charset="0"/>
                </a:rPr>
                <a:t>free micelle</a:t>
              </a:r>
            </a:p>
          </p:txBody>
        </p:sp>
        <p:sp>
          <p:nvSpPr>
            <p:cNvPr id="130062" name="Text Box 1038"/>
            <p:cNvSpPr txBox="1">
              <a:spLocks noChangeArrowheads="1"/>
            </p:cNvSpPr>
            <p:nvPr/>
          </p:nvSpPr>
          <p:spPr bwMode="auto">
            <a:xfrm>
              <a:off x="692728" y="4724400"/>
              <a:ext cx="1447800" cy="51752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Times New Roman" pitchFamily="18" charset="0"/>
                </a:rPr>
                <a:t>membrane protein</a:t>
              </a:r>
            </a:p>
          </p:txBody>
        </p:sp>
        <p:sp>
          <p:nvSpPr>
            <p:cNvPr id="130063" name="Line 1039"/>
            <p:cNvSpPr>
              <a:spLocks noChangeShapeType="1"/>
            </p:cNvSpPr>
            <p:nvPr/>
          </p:nvSpPr>
          <p:spPr bwMode="auto">
            <a:xfrm flipV="1">
              <a:off x="1607128" y="4267200"/>
              <a:ext cx="304800" cy="45720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0064" name="Line 1040"/>
            <p:cNvSpPr>
              <a:spLocks noChangeShapeType="1"/>
            </p:cNvSpPr>
            <p:nvPr/>
          </p:nvSpPr>
          <p:spPr bwMode="auto">
            <a:xfrm flipH="1" flipV="1">
              <a:off x="2750128" y="3733800"/>
              <a:ext cx="457200" cy="1524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0065" name="Text Box 1041"/>
            <p:cNvSpPr txBox="1">
              <a:spLocks noChangeArrowheads="1"/>
            </p:cNvSpPr>
            <p:nvPr/>
          </p:nvSpPr>
          <p:spPr bwMode="auto">
            <a:xfrm>
              <a:off x="2750128" y="3886200"/>
              <a:ext cx="914400" cy="30480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Times New Roman" pitchFamily="18" charset="0"/>
                </a:rPr>
                <a:t>detergent</a:t>
              </a:r>
            </a:p>
          </p:txBody>
        </p:sp>
        <p:sp>
          <p:nvSpPr>
            <p:cNvPr id="130067" name="Line 1043"/>
            <p:cNvSpPr>
              <a:spLocks noChangeShapeType="1"/>
            </p:cNvSpPr>
            <p:nvPr/>
          </p:nvSpPr>
          <p:spPr bwMode="auto">
            <a:xfrm>
              <a:off x="2292928" y="2362200"/>
              <a:ext cx="304800" cy="1524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500974" y="864829"/>
            <a:ext cx="81420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Calibri" pitchFamily="34" charset="0"/>
              </a:rPr>
              <a:t>Problems with Traditional Techniques (such as SEC with column calibration, gel electrophoresis, mass spec) in determining Oligomeric Form of Membrane Proteins</a:t>
            </a:r>
            <a:r>
              <a:rPr lang="en-US" sz="2000" i="1" dirty="0" smtClean="0">
                <a:latin typeface="Calibri" pitchFamily="34" charset="0"/>
              </a:rPr>
              <a:t>.</a:t>
            </a:r>
            <a:endParaRPr lang="en-US" sz="2000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512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i="0" dirty="0">
                <a:solidFill>
                  <a:schemeClr val="accent2"/>
                </a:solidFill>
              </a:rPr>
              <a:t>	</a:t>
            </a:r>
            <a:r>
              <a:rPr lang="en-US" sz="2800" dirty="0"/>
              <a:t>SEC-MALS Conditions</a:t>
            </a:r>
          </a:p>
        </p:txBody>
      </p:sp>
      <p:sp>
        <p:nvSpPr>
          <p:cNvPr id="274435" name="Text Box 5123"/>
          <p:cNvSpPr txBox="1">
            <a:spLocks noChangeArrowheads="1"/>
          </p:cNvSpPr>
          <p:nvPr/>
        </p:nvSpPr>
        <p:spPr bwMode="auto">
          <a:xfrm>
            <a:off x="1945537" y="3623775"/>
            <a:ext cx="5807191" cy="2477601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HPLC system: 		</a:t>
            </a:r>
            <a:r>
              <a:rPr lang="en-US" sz="2000" dirty="0" smtClean="0">
                <a:latin typeface="Calibri" pitchFamily="34" charset="0"/>
              </a:rPr>
              <a:t>Agilent </a:t>
            </a:r>
            <a:r>
              <a:rPr lang="en-US" sz="2000" dirty="0">
                <a:latin typeface="Calibri" pitchFamily="34" charset="0"/>
              </a:rPr>
              <a:t>1100 </a:t>
            </a:r>
          </a:p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Columns : 		</a:t>
            </a:r>
            <a:r>
              <a:rPr lang="en-US" sz="2000" dirty="0" smtClean="0">
                <a:latin typeface="Calibri" pitchFamily="34" charset="0"/>
              </a:rPr>
              <a:t>Shodex </a:t>
            </a:r>
            <a:r>
              <a:rPr lang="en-US" sz="2000" dirty="0">
                <a:latin typeface="Calibri" pitchFamily="34" charset="0"/>
              </a:rPr>
              <a:t>Protein 803 KW</a:t>
            </a:r>
          </a:p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UV detector: 		</a:t>
            </a:r>
            <a:r>
              <a:rPr lang="en-US" sz="2000" dirty="0" smtClean="0">
                <a:latin typeface="Calibri" pitchFamily="34" charset="0"/>
              </a:rPr>
              <a:t>Agilent </a:t>
            </a:r>
            <a:r>
              <a:rPr lang="en-US" sz="2000" dirty="0">
                <a:latin typeface="Calibri" pitchFamily="34" charset="0"/>
              </a:rPr>
              <a:t>1100 UV @ 280 nm</a:t>
            </a:r>
          </a:p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MALS detector: 		</a:t>
            </a:r>
            <a:r>
              <a:rPr lang="en-US" sz="2000" dirty="0" smtClean="0">
                <a:latin typeface="Calibri" pitchFamily="34" charset="0"/>
              </a:rPr>
              <a:t>DAWN </a:t>
            </a:r>
            <a:r>
              <a:rPr lang="en-US" sz="2000" dirty="0">
                <a:latin typeface="Calibri" pitchFamily="34" charset="0"/>
              </a:rPr>
              <a:t>EOS from Wyatt</a:t>
            </a:r>
          </a:p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RI detector: 		</a:t>
            </a:r>
            <a:r>
              <a:rPr lang="en-US" sz="2000" dirty="0" smtClean="0">
                <a:latin typeface="Calibri" pitchFamily="34" charset="0"/>
              </a:rPr>
              <a:t>Optilab </a:t>
            </a:r>
            <a:r>
              <a:rPr lang="en-US" sz="2000" dirty="0">
                <a:latin typeface="Calibri" pitchFamily="34" charset="0"/>
              </a:rPr>
              <a:t>from Wyatt</a:t>
            </a:r>
          </a:p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Sample concentration: 	</a:t>
            </a:r>
            <a:r>
              <a:rPr lang="en-US" sz="2000" dirty="0" smtClean="0">
                <a:latin typeface="Calibri" pitchFamily="34" charset="0"/>
              </a:rPr>
              <a:t>1 </a:t>
            </a:r>
            <a:r>
              <a:rPr lang="en-US" sz="2000" dirty="0">
                <a:latin typeface="Calibri" pitchFamily="34" charset="0"/>
              </a:rPr>
              <a:t>mg/mL</a:t>
            </a:r>
          </a:p>
          <a:p>
            <a:pPr algn="l">
              <a:spcBef>
                <a:spcPts val="300"/>
              </a:spcBef>
            </a:pPr>
            <a:r>
              <a:rPr lang="en-US" sz="2000" dirty="0">
                <a:latin typeface="Calibri" pitchFamily="34" charset="0"/>
              </a:rPr>
              <a:t>Injection volume: 	</a:t>
            </a:r>
            <a:r>
              <a:rPr lang="en-US" sz="2000" dirty="0" smtClean="0">
                <a:latin typeface="Calibri" pitchFamily="34" charset="0"/>
              </a:rPr>
              <a:t>50 </a:t>
            </a:r>
            <a:r>
              <a:rPr lang="en-US" sz="2000" dirty="0">
                <a:latin typeface="Calibri" pitchFamily="34" charset="0"/>
              </a:rPr>
              <a:t>µL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35794" y="1025236"/>
            <a:ext cx="7872412" cy="2308324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2400" b="1" i="1" dirty="0" smtClean="0">
                <a:solidFill>
                  <a:srgbClr val="0000FF"/>
                </a:solidFill>
                <a:latin typeface="Calibri" pitchFamily="34" charset="0"/>
              </a:rPr>
              <a:t>Membrane </a:t>
            </a:r>
            <a:r>
              <a:rPr lang="en-US" sz="2400" b="1" i="1" dirty="0">
                <a:solidFill>
                  <a:srgbClr val="0000FF"/>
                </a:solidFill>
                <a:latin typeface="Calibri" pitchFamily="34" charset="0"/>
              </a:rPr>
              <a:t>Protein (MP)</a:t>
            </a:r>
          </a:p>
          <a:p>
            <a:pPr algn="l">
              <a:spcBef>
                <a:spcPts val="0"/>
              </a:spcBef>
            </a:pPr>
            <a:r>
              <a:rPr lang="en-US" sz="2000" b="1" i="1" dirty="0" smtClean="0">
                <a:solidFill>
                  <a:srgbClr val="0000FF"/>
                </a:solidFill>
                <a:latin typeface="Calibri" pitchFamily="34" charset="0"/>
              </a:rPr>
              <a:t>Expected </a:t>
            </a:r>
            <a:r>
              <a:rPr lang="en-US" sz="2000" b="1" i="1" dirty="0">
                <a:solidFill>
                  <a:srgbClr val="0000FF"/>
                </a:solidFill>
                <a:latin typeface="Calibri" pitchFamily="34" charset="0"/>
              </a:rPr>
              <a:t>molar mass for monomer: 48 kD</a:t>
            </a:r>
          </a:p>
          <a:p>
            <a:pPr algn="l">
              <a:spcBef>
                <a:spcPts val="0"/>
              </a:spcBef>
            </a:pPr>
            <a:r>
              <a:rPr lang="en-US" sz="2000" b="1" i="1" dirty="0" smtClean="0">
                <a:solidFill>
                  <a:srgbClr val="0000FF"/>
                </a:solidFill>
                <a:latin typeface="Calibri" pitchFamily="34" charset="0"/>
              </a:rPr>
              <a:t>Extinction </a:t>
            </a:r>
            <a:r>
              <a:rPr lang="en-US" sz="2000" b="1" i="1" dirty="0">
                <a:solidFill>
                  <a:srgbClr val="0000FF"/>
                </a:solidFill>
                <a:latin typeface="Calibri" pitchFamily="34" charset="0"/>
              </a:rPr>
              <a:t>coefficient (1%): 16.6 (measured),  20 (calculated in 6M GuHCl</a:t>
            </a:r>
            <a:r>
              <a:rPr lang="en-US" sz="2000" b="1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b="1" i="1" dirty="0">
              <a:solidFill>
                <a:srgbClr val="0000FF"/>
              </a:solidFill>
              <a:latin typeface="Calibri" pitchFamily="34" charset="0"/>
            </a:endParaRPr>
          </a:p>
          <a:p>
            <a:pPr algn="l">
              <a:spcBef>
                <a:spcPts val="0"/>
              </a:spcBef>
            </a:pPr>
            <a:endParaRPr lang="en-US" sz="2000" b="1" i="1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2400" b="1" i="1" dirty="0" smtClean="0">
                <a:solidFill>
                  <a:srgbClr val="0000FF"/>
                </a:solidFill>
                <a:latin typeface="Calibri" pitchFamily="34" charset="0"/>
              </a:rPr>
              <a:t>Mobile </a:t>
            </a:r>
            <a:r>
              <a:rPr lang="en-US" sz="2400" b="1" i="1" dirty="0">
                <a:solidFill>
                  <a:srgbClr val="0000FF"/>
                </a:solidFill>
                <a:latin typeface="Calibri" pitchFamily="34" charset="0"/>
              </a:rPr>
              <a:t>Phase: </a:t>
            </a:r>
          </a:p>
          <a:p>
            <a:pPr algn="l">
              <a:spcBef>
                <a:spcPts val="0"/>
              </a:spcBef>
            </a:pPr>
            <a:r>
              <a:rPr lang="en-US" sz="2000" b="1" i="1" dirty="0" smtClean="0">
                <a:solidFill>
                  <a:srgbClr val="0000FF"/>
                </a:solidFill>
                <a:latin typeface="Calibri" pitchFamily="34" charset="0"/>
              </a:rPr>
              <a:t>10 </a:t>
            </a:r>
            <a:r>
              <a:rPr lang="en-US" sz="2000" b="1" i="1" dirty="0">
                <a:solidFill>
                  <a:srgbClr val="0000FF"/>
                </a:solidFill>
                <a:latin typeface="Calibri" pitchFamily="34" charset="0"/>
              </a:rPr>
              <a:t>mM HEPES + 50 mM NaCl + 10% glycerol + 0.08% LDAO (&gt; CMC)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2000" b="1" i="1" dirty="0" smtClean="0">
                <a:solidFill>
                  <a:srgbClr val="0000FF"/>
                </a:solidFill>
                <a:latin typeface="Calibri" pitchFamily="34" charset="0"/>
              </a:rPr>
              <a:t>(</a:t>
            </a:r>
            <a:r>
              <a:rPr lang="en-US" sz="2000" b="1" i="1" dirty="0">
                <a:solidFill>
                  <a:srgbClr val="0000FF"/>
                </a:solidFill>
                <a:latin typeface="Calibri" pitchFamily="34" charset="0"/>
              </a:rPr>
              <a:t>n-dodecyl-N,N-dimethylamine-N-oxide), pH </a:t>
            </a:r>
            <a:r>
              <a:rPr lang="en-US" sz="2000" b="1" i="1" dirty="0" smtClean="0">
                <a:solidFill>
                  <a:srgbClr val="0000FF"/>
                </a:solidFill>
                <a:latin typeface="Calibri" pitchFamily="34" charset="0"/>
              </a:rPr>
              <a:t>7.0</a:t>
            </a:r>
            <a:endParaRPr lang="en-US" sz="2000" b="1" i="1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10" name="Picture 10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925398"/>
            <a:ext cx="8343900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2099" name="Text Box 1027"/>
          <p:cNvSpPr txBox="1">
            <a:spLocks noGrp="1" noChangeArrowheads="1"/>
          </p:cNvSpPr>
          <p:nvPr>
            <p:ph type="title"/>
          </p:nvPr>
        </p:nvSpPr>
        <p:spPr bwMode="auto">
          <a:noFill/>
          <a:ln w="25400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lang="en-US" sz="3200" dirty="0"/>
              <a:t>Membrane Protein Z is a Monomer</a:t>
            </a:r>
          </a:p>
        </p:txBody>
      </p:sp>
      <p:sp>
        <p:nvSpPr>
          <p:cNvPr id="132100" name="Text Box 1028"/>
          <p:cNvSpPr txBox="1">
            <a:spLocks noChangeArrowheads="1"/>
          </p:cNvSpPr>
          <p:nvPr/>
        </p:nvSpPr>
        <p:spPr bwMode="auto">
          <a:xfrm>
            <a:off x="1828800" y="5334000"/>
            <a:ext cx="3276600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821873" y="1541319"/>
            <a:ext cx="2362200" cy="1097972"/>
            <a:chOff x="1821873" y="1541319"/>
            <a:chExt cx="2362200" cy="1097972"/>
          </a:xfrm>
        </p:grpSpPr>
        <p:sp>
          <p:nvSpPr>
            <p:cNvPr id="132101" name="Line 1029"/>
            <p:cNvSpPr>
              <a:spLocks noChangeShapeType="1"/>
            </p:cNvSpPr>
            <p:nvPr/>
          </p:nvSpPr>
          <p:spPr bwMode="auto">
            <a:xfrm>
              <a:off x="2788227" y="1953491"/>
              <a:ext cx="228600" cy="6858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none" w="sm" len="sm"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32102" name="Text Box 1030"/>
            <p:cNvSpPr txBox="1">
              <a:spLocks noChangeArrowheads="1"/>
            </p:cNvSpPr>
            <p:nvPr/>
          </p:nvSpPr>
          <p:spPr bwMode="auto">
            <a:xfrm>
              <a:off x="1821873" y="1541319"/>
              <a:ext cx="2362200" cy="36933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FF00"/>
                  </a:solidFill>
                  <a:latin typeface="Calibri" pitchFamily="34" charset="0"/>
                </a:rPr>
                <a:t>BSA monomer, 67 kD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28510" y="1291936"/>
            <a:ext cx="1828800" cy="1149927"/>
            <a:chOff x="6428510" y="1291936"/>
            <a:chExt cx="1828800" cy="1149927"/>
          </a:xfrm>
        </p:grpSpPr>
        <p:sp>
          <p:nvSpPr>
            <p:cNvPr id="132105" name="Line 1033"/>
            <p:cNvSpPr>
              <a:spLocks noChangeShapeType="1"/>
            </p:cNvSpPr>
            <p:nvPr/>
          </p:nvSpPr>
          <p:spPr bwMode="auto">
            <a:xfrm flipH="1">
              <a:off x="7034644" y="1610590"/>
              <a:ext cx="363682" cy="83127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32106" name="Text Box 1034"/>
            <p:cNvSpPr txBox="1">
              <a:spLocks noChangeArrowheads="1"/>
            </p:cNvSpPr>
            <p:nvPr/>
          </p:nvSpPr>
          <p:spPr bwMode="auto">
            <a:xfrm>
              <a:off x="6428510" y="1291936"/>
              <a:ext cx="1828800" cy="36933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FF0000"/>
                  </a:solidFill>
                  <a:latin typeface="Calibri" pitchFamily="34" charset="0"/>
                </a:rPr>
                <a:t>Complex, 84 kD</a:t>
              </a:r>
            </a:p>
          </p:txBody>
        </p:sp>
      </p:grpSp>
      <p:sp>
        <p:nvSpPr>
          <p:cNvPr id="132107" name="Rectangle 1035"/>
          <p:cNvSpPr>
            <a:spLocks noChangeArrowheads="1"/>
          </p:cNvSpPr>
          <p:nvPr/>
        </p:nvSpPr>
        <p:spPr bwMode="auto">
          <a:xfrm>
            <a:off x="5656118" y="4284518"/>
            <a:ext cx="1905000" cy="369332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solidFill>
                  <a:srgbClr val="0000FF"/>
                </a:solidFill>
                <a:latin typeface="Calibri" pitchFamily="34" charset="0"/>
              </a:rPr>
              <a:t>Detergent, 35 kD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586845" y="2892137"/>
            <a:ext cx="3127331" cy="656813"/>
            <a:chOff x="5586845" y="2892137"/>
            <a:chExt cx="3127331" cy="656813"/>
          </a:xfrm>
        </p:grpSpPr>
        <p:sp>
          <p:nvSpPr>
            <p:cNvPr id="132104" name="Line 1032"/>
            <p:cNvSpPr>
              <a:spLocks noChangeShapeType="1"/>
            </p:cNvSpPr>
            <p:nvPr/>
          </p:nvSpPr>
          <p:spPr bwMode="auto">
            <a:xfrm flipH="1" flipV="1">
              <a:off x="6172200" y="2892137"/>
              <a:ext cx="304800" cy="38100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 type="none" w="sm" len="sm"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32111" name="Rectangle 1039"/>
            <p:cNvSpPr>
              <a:spLocks noChangeArrowheads="1"/>
            </p:cNvSpPr>
            <p:nvPr/>
          </p:nvSpPr>
          <p:spPr bwMode="auto">
            <a:xfrm>
              <a:off x="5586845" y="3179618"/>
              <a:ext cx="3127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rgbClr val="FF00FF"/>
                  </a:solidFill>
                  <a:latin typeface="Calibri" pitchFamily="34" charset="0"/>
                </a:rPr>
                <a:t>Core membrane protein, 49 kD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1602220"/>
          <a:ext cx="8229600" cy="3230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dn/dc of detergent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[mL/g]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e </a:t>
                      </a:r>
                      <a:r>
                        <a:rPr kumimoji="0" lang="en-US" sz="200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1%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of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core protein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Protein 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(by wt)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MM </a:t>
                      </a:r>
                      <a:r>
                        <a:rPr kumimoji="0" lang="en-US" sz="2000" u="none" strike="noStrike" cap="none" normalizeH="0" baseline="-2500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protein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[kD]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MM </a:t>
                      </a:r>
                      <a:r>
                        <a:rPr kumimoji="0" lang="en-US" sz="2000" u="none" strike="noStrike" cap="none" normalizeH="0" baseline="-2500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complex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[kD]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0.135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16.6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73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78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0.135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18.3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65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52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0.135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19.5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0.135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20.0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0.12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19.5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85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0.15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19.5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62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78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99362" name="Text Box 2"/>
          <p:cNvSpPr txBox="1">
            <a:spLocks noGrp="1" noChangeArrowheads="1"/>
          </p:cNvSpPr>
          <p:nvPr>
            <p:ph type="title"/>
          </p:nvPr>
        </p:nvSpPr>
        <p:spPr bwMode="auto">
          <a:noFill/>
          <a:ln w="25400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800" dirty="0"/>
              <a:t>Calculated MM of MP as a Function of Core Protein’s Extinction Coefficient and Detergent’s dn/dc Value</a:t>
            </a:r>
          </a:p>
        </p:txBody>
      </p:sp>
      <p:sp>
        <p:nvSpPr>
          <p:cNvPr id="399441" name="Text Box 81"/>
          <p:cNvSpPr txBox="1">
            <a:spLocks noChangeArrowheads="1"/>
          </p:cNvSpPr>
          <p:nvPr/>
        </p:nvSpPr>
        <p:spPr bwMode="auto">
          <a:xfrm>
            <a:off x="1591108" y="5259457"/>
            <a:ext cx="5961784" cy="707886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The dn/dc value for core protein is 0.185 mL/g; </a:t>
            </a:r>
            <a:r>
              <a:rPr lang="en-US" sz="2000" dirty="0" smtClean="0">
                <a:latin typeface="Calibri" pitchFamily="34" charset="0"/>
              </a:rPr>
              <a:t/>
            </a:r>
            <a:br>
              <a:rPr lang="en-US" sz="2000" dirty="0" smtClean="0">
                <a:latin typeface="Calibri" pitchFamily="34" charset="0"/>
              </a:rPr>
            </a:br>
            <a:r>
              <a:rPr lang="en-US" sz="2000" dirty="0" smtClean="0">
                <a:latin typeface="Calibri" pitchFamily="34" charset="0"/>
              </a:rPr>
              <a:t>extinction </a:t>
            </a:r>
            <a:r>
              <a:rPr lang="en-US" sz="2000" dirty="0">
                <a:latin typeface="Calibri" pitchFamily="34" charset="0"/>
              </a:rPr>
              <a:t>coefficient for detergent at 280 nm is zero.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Protein Conjugate Analysis in ASTRA V</a:t>
            </a:r>
          </a:p>
        </p:txBody>
      </p:sp>
      <p:pic>
        <p:nvPicPr>
          <p:cNvPr id="134148" name="Picture 4" descr="masses with correctio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7110" y="3598863"/>
            <a:ext cx="4235450" cy="2228850"/>
          </a:xfrm>
          <a:noFill/>
          <a:ln>
            <a:miter lim="800000"/>
            <a:headEnd/>
            <a:tailEnd/>
          </a:ln>
        </p:spPr>
      </p:pic>
      <p:pic>
        <p:nvPicPr>
          <p:cNvPr id="134149" name="Picture 5" descr="covtoc">
            <a:hlinkClick r:id="rId4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8320" y="3406775"/>
            <a:ext cx="1447800" cy="1528763"/>
          </a:xfrm>
          <a:noFill/>
          <a:ln>
            <a:miter lim="800000"/>
            <a:headEnd/>
            <a:tailEnd/>
          </a:ln>
        </p:spPr>
      </p:pic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332506" y="1198130"/>
            <a:ext cx="335626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Analyze glycosylated and PEGylated proteins, and membrane protein-detergent complexes to determine protein fraction.</a:t>
            </a:r>
          </a:p>
        </p:txBody>
      </p:sp>
      <p:sp>
        <p:nvSpPr>
          <p:cNvPr id="134151" name="Text Box 7"/>
          <p:cNvSpPr txBox="1">
            <a:spLocks noChangeArrowheads="1"/>
          </p:cNvSpPr>
          <p:nvPr/>
        </p:nvSpPr>
        <p:spPr bwMode="auto">
          <a:xfrm>
            <a:off x="4953000" y="1146175"/>
            <a:ext cx="350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Unprecedented view of protein modification processes when coupled with band broadening </a:t>
            </a:r>
            <a:r>
              <a:rPr lang="en-US" sz="2400" dirty="0" smtClean="0">
                <a:latin typeface="Calibri" pitchFamily="34" charset="0"/>
              </a:rPr>
              <a:t>correction.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134152" name="Picture 8" descr="Briggs-omfcut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3805" y="4204220"/>
            <a:ext cx="1752600" cy="1460500"/>
          </a:xfrm>
          <a:prstGeom prst="rect">
            <a:avLst/>
          </a:prstGeom>
          <a:noFill/>
        </p:spPr>
      </p:pic>
      <p:pic>
        <p:nvPicPr>
          <p:cNvPr id="134153" name="Picture 9" descr="snap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120" y="4795203"/>
            <a:ext cx="1524000" cy="1547812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/>
      <p:bldP spid="1341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MALS-UV-RI Detection</a:t>
            </a:r>
            <a:endParaRPr 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7062" y="901874"/>
            <a:ext cx="2809875" cy="169545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634939" y="5118253"/>
            <a:ext cx="8404964" cy="1200329"/>
            <a:chOff x="634939" y="5118253"/>
            <a:chExt cx="8404964" cy="1200329"/>
          </a:xfrm>
        </p:grpSpPr>
        <p:sp>
          <p:nvSpPr>
            <p:cNvPr id="419870" name="Text Box 30"/>
            <p:cNvSpPr txBox="1">
              <a:spLocks noChangeArrowheads="1"/>
            </p:cNvSpPr>
            <p:nvPr/>
          </p:nvSpPr>
          <p:spPr bwMode="auto">
            <a:xfrm>
              <a:off x="3177722" y="5118253"/>
              <a:ext cx="5862181" cy="1200329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0000FF"/>
                  </a:solidFill>
                  <a:latin typeface="Calibri" pitchFamily="34" charset="0"/>
                </a:rPr>
                <a:t>For an unmodified protein, </a:t>
              </a:r>
              <a:r>
                <a:rPr lang="el-GR" sz="2400" b="1" dirty="0" smtClean="0">
                  <a:solidFill>
                    <a:srgbClr val="0000FF"/>
                  </a:solidFill>
                  <a:latin typeface="Calibri" pitchFamily="34" charset="0"/>
                </a:rPr>
                <a:t>ε</a:t>
              </a:r>
              <a:r>
                <a:rPr lang="en-US" sz="2400" b="1" dirty="0" smtClean="0">
                  <a:solidFill>
                    <a:srgbClr val="0000FF"/>
                  </a:solidFill>
                  <a:latin typeface="Calibri" pitchFamily="34" charset="0"/>
                </a:rPr>
                <a:t> </a:t>
              </a:r>
              <a:r>
                <a:rPr lang="en-US" sz="2400" b="1" dirty="0">
                  <a:solidFill>
                    <a:srgbClr val="0000FF"/>
                  </a:solidFill>
                  <a:latin typeface="Calibri" pitchFamily="34" charset="0"/>
                </a:rPr>
                <a:t>can be determined from an SEC run with known dn/dc, and </a:t>
              </a:r>
              <a:r>
                <a:rPr lang="en-US" sz="2400" b="1" i="1" dirty="0">
                  <a:solidFill>
                    <a:srgbClr val="0000FF"/>
                  </a:solidFill>
                  <a:latin typeface="Calibri" pitchFamily="34" charset="0"/>
                </a:rPr>
                <a:t>vice versa.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>
              <a:off x="2697038" y="5717623"/>
              <a:ext cx="384464" cy="1588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cxnSp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4939" y="5408855"/>
              <a:ext cx="1924050" cy="619125"/>
            </a:xfrm>
            <a:prstGeom prst="rect">
              <a:avLst/>
            </a:prstGeom>
            <a:noFill/>
          </p:spPr>
        </p:pic>
      </p:grp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45348" y="2843408"/>
            <a:ext cx="8424510" cy="1219200"/>
            <a:chOff x="645348" y="2843408"/>
            <a:chExt cx="8424510" cy="1219200"/>
          </a:xfrm>
        </p:grpSpPr>
        <p:sp>
          <p:nvSpPr>
            <p:cNvPr id="419868" name="Text Box 28"/>
            <p:cNvSpPr txBox="1">
              <a:spLocks noChangeArrowheads="1"/>
            </p:cNvSpPr>
            <p:nvPr/>
          </p:nvSpPr>
          <p:spPr bwMode="auto">
            <a:xfrm>
              <a:off x="645348" y="3016034"/>
              <a:ext cx="1629613" cy="52322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800" dirty="0">
                  <a:latin typeface="Calibri" pitchFamily="34" charset="0"/>
                </a:rPr>
                <a:t>From DRI:</a:t>
              </a:r>
            </a:p>
          </p:txBody>
        </p:sp>
        <p:pic>
          <p:nvPicPr>
            <p:cNvPr id="32769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95796" y="2843408"/>
              <a:ext cx="2990850" cy="12192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5945285" y="2932778"/>
              <a:ext cx="31245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/>
                <a:t>DRI</a:t>
              </a:r>
              <a:r>
                <a:rPr lang="en-US" baseline="-25000" dirty="0" smtClean="0"/>
                <a:t>CC</a:t>
              </a:r>
              <a:r>
                <a:rPr lang="en-US" dirty="0" smtClean="0"/>
                <a:t>: DRI calibration constant</a:t>
              </a:r>
            </a:p>
            <a:p>
              <a:pPr algn="l"/>
              <a:r>
                <a:rPr lang="en-US" dirty="0" smtClean="0"/>
                <a:t>I </a:t>
              </a:r>
              <a:r>
                <a:rPr lang="en-US" baseline="-25000" dirty="0" smtClean="0"/>
                <a:t>DRI</a:t>
              </a:r>
              <a:r>
                <a:rPr lang="en-US" dirty="0" smtClean="0"/>
                <a:t>: Intensity of the DRI signal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21548" y="4169788"/>
            <a:ext cx="8167171" cy="896208"/>
            <a:chOff x="721548" y="4169788"/>
            <a:chExt cx="8167171" cy="896208"/>
          </a:xfrm>
        </p:grpSpPr>
        <p:sp>
          <p:nvSpPr>
            <p:cNvPr id="419869" name="Text Box 29"/>
            <p:cNvSpPr txBox="1">
              <a:spLocks noChangeArrowheads="1"/>
            </p:cNvSpPr>
            <p:nvPr/>
          </p:nvSpPr>
          <p:spPr bwMode="auto">
            <a:xfrm>
              <a:off x="721548" y="4375761"/>
              <a:ext cx="1544654" cy="52322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800" dirty="0">
                  <a:latin typeface="Calibri" pitchFamily="34" charset="0"/>
                </a:rPr>
                <a:t>From UV:</a:t>
              </a:r>
            </a:p>
          </p:txBody>
        </p:sp>
        <p:pic>
          <p:nvPicPr>
            <p:cNvPr id="32771" name="Picture 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446" y="4208746"/>
              <a:ext cx="2495550" cy="857250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5945285" y="4169788"/>
              <a:ext cx="29434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/>
                <a:t>UV</a:t>
              </a:r>
              <a:r>
                <a:rPr lang="en-US" baseline="-25000" dirty="0" smtClean="0"/>
                <a:t>RF</a:t>
              </a:r>
              <a:r>
                <a:rPr lang="en-US" dirty="0" smtClean="0"/>
                <a:t>: UV response factor</a:t>
              </a:r>
            </a:p>
            <a:p>
              <a:pPr algn="l"/>
              <a:r>
                <a:rPr lang="en-US" dirty="0" smtClean="0"/>
                <a:t>I </a:t>
              </a:r>
              <a:r>
                <a:rPr lang="en-US" baseline="-25000" dirty="0" smtClean="0"/>
                <a:t>UV</a:t>
              </a:r>
              <a:r>
                <a:rPr lang="en-US" dirty="0" smtClean="0"/>
                <a:t>: Intensity of the UV signal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Text Box 1026"/>
          <p:cNvSpPr txBox="1">
            <a:spLocks noChangeArrowheads="1"/>
          </p:cNvSpPr>
          <p:nvPr/>
        </p:nvSpPr>
        <p:spPr bwMode="auto">
          <a:xfrm>
            <a:off x="685800" y="972180"/>
            <a:ext cx="7772400" cy="83099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b="1" i="1" dirty="0">
                <a:latin typeface="Calibri" pitchFamily="34" charset="0"/>
              </a:rPr>
              <a:t>For modified proteins (such as membrane protein-detergent complex, pegylated and glycosolated proteins):</a:t>
            </a:r>
          </a:p>
        </p:txBody>
      </p:sp>
      <p:sp>
        <p:nvSpPr>
          <p:cNvPr id="422954" name="Text Box 1066"/>
          <p:cNvSpPr txBox="1">
            <a:spLocks noChangeArrowheads="1"/>
          </p:cNvSpPr>
          <p:nvPr/>
        </p:nvSpPr>
        <p:spPr bwMode="auto">
          <a:xfrm>
            <a:off x="4572000" y="3239624"/>
            <a:ext cx="4062845" cy="369332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x </a:t>
            </a:r>
            <a:r>
              <a:rPr lang="en-US" sz="1800" baseline="-25000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protein</a:t>
            </a:r>
            <a:r>
              <a:rPr lang="en-US" sz="1800" baseline="-25000" dirty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1800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is </a:t>
            </a:r>
            <a:r>
              <a:rPr lang="en-US" sz="1800" dirty="0">
                <a:latin typeface="Calibri" pitchFamily="34" charset="0"/>
              </a:rPr>
              <a:t>the weight fraction of protein</a:t>
            </a:r>
          </a:p>
        </p:txBody>
      </p:sp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MALS-UV-RI Detection</a:t>
            </a:r>
            <a:endParaRPr lang="en-US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340427" y="2556164"/>
            <a:ext cx="47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6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61" name="Rectangle 4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33018" y="5026384"/>
            <a:ext cx="8478982" cy="830997"/>
            <a:chOff x="477981" y="5026384"/>
            <a:chExt cx="8478982" cy="830997"/>
          </a:xfrm>
        </p:grpSpPr>
        <p:pic>
          <p:nvPicPr>
            <p:cNvPr id="30754" name="Picture 3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981" y="5203757"/>
              <a:ext cx="1333500" cy="476250"/>
            </a:xfrm>
            <a:prstGeom prst="rect">
              <a:avLst/>
            </a:prstGeom>
            <a:noFill/>
          </p:spPr>
        </p:pic>
        <p:sp>
          <p:nvSpPr>
            <p:cNvPr id="90" name="Rectangle 89"/>
            <p:cNvSpPr/>
            <p:nvPr/>
          </p:nvSpPr>
          <p:spPr>
            <a:xfrm>
              <a:off x="2358736" y="5026384"/>
              <a:ext cx="65982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2400" dirty="0" smtClean="0">
                  <a:latin typeface="Cambria Math" pitchFamily="18" charset="0"/>
                  <a:ea typeface="Cambria Math" pitchFamily="18" charset="0"/>
                </a:rPr>
                <a:t>x </a:t>
              </a:r>
              <a:r>
                <a:rPr lang="en-US" sz="24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protein</a:t>
              </a:r>
              <a:r>
                <a:rPr lang="en-US" sz="2400" baseline="-25000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sz="2400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sz="2400" dirty="0" smtClean="0">
                  <a:latin typeface="Calibri" pitchFamily="34" charset="0"/>
                </a:rPr>
                <a:t>as well as molar masses of core protein and protein-modifier complex can be determined.</a:t>
              </a:r>
              <a:endParaRPr lang="en-US" sz="2400" dirty="0">
                <a:latin typeface="Calibri" pitchFamily="34" charset="0"/>
              </a:endParaRPr>
            </a:p>
          </p:txBody>
        </p:sp>
        <p:cxnSp>
          <p:nvCxnSpPr>
            <p:cNvPr id="92" name="Straight Arrow Connector 91"/>
            <p:cNvCxnSpPr/>
            <p:nvPr/>
          </p:nvCxnSpPr>
          <p:spPr bwMode="auto">
            <a:xfrm>
              <a:off x="1963882" y="5441088"/>
              <a:ext cx="384464" cy="1588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cxnSp>
      </p:grp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1895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" y="2118731"/>
            <a:ext cx="8143875" cy="923925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7787" y="4003287"/>
            <a:ext cx="6448425" cy="51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4" grpId="0"/>
      <p:bldP spid="4229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Glycosylated Proteins</a:t>
            </a:r>
            <a:endParaRPr lang="en-US" dirty="0"/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68137"/>
            <a:ext cx="79248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952500" y="865909"/>
            <a:ext cx="7239000" cy="44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400" b="1" i="1" dirty="0">
              <a:solidFill>
                <a:schemeClr val="accent2"/>
              </a:solidFill>
              <a:latin typeface="Calibri" pitchFamily="34" charset="0"/>
            </a:endParaRPr>
          </a:p>
          <a:p>
            <a:pPr algn="ctr">
              <a:lnSpc>
                <a:spcPct val="60000"/>
              </a:lnSpc>
              <a:spcBef>
                <a:spcPct val="20000"/>
              </a:spcBef>
            </a:pPr>
            <a:r>
              <a:rPr lang="en-US" sz="2400" b="1" i="1" dirty="0">
                <a:solidFill>
                  <a:schemeClr val="tx2"/>
                </a:solidFill>
                <a:latin typeface="Calibri" pitchFamily="34" charset="0"/>
              </a:rPr>
              <a:t>Protein X Expressed from Mammalian or Insect Cell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1587228" y="3751634"/>
            <a:ext cx="3300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00CC"/>
                </a:solidFill>
                <a:latin typeface="+mn-lt"/>
              </a:rPr>
              <a:t>UV trace, Mammalian Cell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5334000" y="3203575"/>
            <a:ext cx="26468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  <a:latin typeface="+mn-lt"/>
              </a:rPr>
              <a:t>UV trace, Insect Cell</a:t>
            </a:r>
          </a:p>
        </p:txBody>
      </p:sp>
      <p:pic>
        <p:nvPicPr>
          <p:cNvPr id="11" name="Picture 16" descr="caterpillar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8829" y="2514745"/>
            <a:ext cx="13287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9" descr="hamster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5941" y="2724439"/>
            <a:ext cx="94456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Same Protein but Different Degrees of Glycosylation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654" y="1197123"/>
            <a:ext cx="8534400" cy="488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4890654" y="2725885"/>
            <a:ext cx="4572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382490" y="2909458"/>
            <a:ext cx="138199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latin typeface="Calibri" pitchFamily="34" charset="0"/>
              </a:rPr>
              <a:t>Protein MW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652153" y="2901084"/>
            <a:ext cx="1752600" cy="2407212"/>
            <a:chOff x="1652153" y="2901084"/>
            <a:chExt cx="1752600" cy="2407212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2985654" y="3792685"/>
              <a:ext cx="381000" cy="22860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652153" y="2901084"/>
              <a:ext cx="17526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rgbClr val="00CCFF"/>
                  </a:solidFill>
                  <a:latin typeface="Calibri" pitchFamily="34" charset="0"/>
                </a:rPr>
                <a:t>Carbohydrate MW, Mammalian Cell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1870362" y="4384966"/>
              <a:ext cx="142701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rgbClr val="0000FF"/>
                  </a:solidFill>
                  <a:latin typeface="Calibri" pitchFamily="34" charset="0"/>
                </a:rPr>
                <a:t>UV trace, Mammalian Cell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032662" y="4035140"/>
            <a:ext cx="2376057" cy="1217922"/>
            <a:chOff x="5032662" y="4035140"/>
            <a:chExt cx="2376057" cy="1217922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5309755" y="4035140"/>
              <a:ext cx="209896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rgbClr val="FF00FF"/>
                  </a:solidFill>
                  <a:latin typeface="Calibri" pitchFamily="34" charset="0"/>
                </a:rPr>
                <a:t>Carbohydrate MW, Insect Cell</a:t>
              </a: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 flipV="1">
              <a:off x="5032662" y="4055921"/>
              <a:ext cx="381001" cy="2355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wrap="square"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5077691" y="4883730"/>
              <a:ext cx="208877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rgbClr val="FF0000"/>
                  </a:solidFill>
                  <a:latin typeface="Calibri" pitchFamily="34" charset="0"/>
                </a:rPr>
                <a:t>UV trace, Insect Cell</a:t>
              </a:r>
            </a:p>
          </p:txBody>
        </p:sp>
      </p:grpSp>
      <p:pic>
        <p:nvPicPr>
          <p:cNvPr id="16" name="Picture 16" descr="caterpillar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2283" y="1572636"/>
            <a:ext cx="13287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9" descr="hamster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9795" y="1837748"/>
            <a:ext cx="94456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 descr="sn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1" y="1205344"/>
            <a:ext cx="4022725" cy="4876800"/>
          </a:xfrm>
          <a:prstGeom prst="rect">
            <a:avLst/>
          </a:prstGeom>
          <a:noFill/>
        </p:spPr>
      </p:pic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495301" y="1357744"/>
            <a:ext cx="20240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FF00"/>
                </a:solidFill>
                <a:latin typeface="Calibri" pitchFamily="34" charset="0"/>
              </a:rPr>
              <a:t>Modeling of Protein X-20k PEG Conjugate</a:t>
            </a:r>
          </a:p>
        </p:txBody>
      </p:sp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723901" y="2615335"/>
            <a:ext cx="1981200" cy="49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Dr. A. Ghose, Amgen</a:t>
            </a:r>
          </a:p>
        </p:txBody>
      </p:sp>
      <p:sp>
        <p:nvSpPr>
          <p:cNvPr id="126990" name="Rectangle 14"/>
          <p:cNvSpPr>
            <a:spLocks noChangeArrowheads="1"/>
          </p:cNvSpPr>
          <p:nvPr/>
        </p:nvSpPr>
        <p:spPr bwMode="auto">
          <a:xfrm>
            <a:off x="4572000" y="1295400"/>
            <a:ext cx="4343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spcAft>
                <a:spcPts val="500"/>
              </a:spcAft>
            </a:pPr>
            <a:r>
              <a:rPr lang="en-US" sz="2400" b="1" dirty="0"/>
              <a:t> </a:t>
            </a:r>
            <a:r>
              <a:rPr lang="en-US" sz="2000" dirty="0" smtClean="0">
                <a:latin typeface="Calibri" pitchFamily="34" charset="0"/>
              </a:rPr>
              <a:t> 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PEGylated Proteins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04509" y="1132609"/>
            <a:ext cx="3709554" cy="490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50000"/>
              </a:spcBef>
              <a:spcAft>
                <a:spcPts val="500"/>
              </a:spcAft>
            </a:pPr>
            <a:r>
              <a:rPr lang="en-US" sz="2400" b="1" dirty="0" smtClean="0">
                <a:latin typeface="Calibri" pitchFamily="34" charset="0"/>
              </a:rPr>
              <a:t>PEG (polyethylene glycol):      </a:t>
            </a:r>
          </a:p>
          <a:p>
            <a:pPr marL="457200" indent="-457200">
              <a:spcBef>
                <a:spcPct val="50000"/>
              </a:spcBef>
              <a:spcAft>
                <a:spcPts val="500"/>
              </a:spcAft>
            </a:pPr>
            <a:r>
              <a:rPr lang="en-US" sz="2000" dirty="0" smtClean="0">
                <a:latin typeface="Calibri" pitchFamily="34" charset="0"/>
              </a:rPr>
              <a:t>	nontoxic, nonimmunogenic, highly water soluble, readily cleared from the body, approved by FDA.</a:t>
            </a:r>
          </a:p>
          <a:p>
            <a:pPr marL="457200" indent="-457200">
              <a:spcBef>
                <a:spcPct val="50000"/>
              </a:spcBef>
              <a:spcAft>
                <a:spcPts val="500"/>
              </a:spcAft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PEG-proteins: </a:t>
            </a:r>
          </a:p>
          <a:p>
            <a:pPr marL="457200" indent="-457200">
              <a:spcBef>
                <a:spcPct val="50000"/>
              </a:spcBef>
              <a:spcAft>
                <a:spcPts val="500"/>
              </a:spcAft>
            </a:pPr>
            <a:r>
              <a:rPr lang="en-US" sz="2000" dirty="0" smtClean="0">
                <a:latin typeface="Calibri" pitchFamily="34" charset="0"/>
              </a:rPr>
              <a:t>	enhanced solubility, sustained absorption, reduced immunogenicity and proteolysis, reduced renal clearance, optimized biodistribution,  reduced toxicity, improved efficacy.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1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545" y="1066800"/>
            <a:ext cx="80391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4977245" y="2590800"/>
            <a:ext cx="2133600" cy="1295400"/>
            <a:chOff x="4977245" y="2590800"/>
            <a:chExt cx="2133600" cy="1295400"/>
          </a:xfrm>
        </p:grpSpPr>
        <p:sp>
          <p:nvSpPr>
            <p:cNvPr id="128006" name="Text Box 6"/>
            <p:cNvSpPr txBox="1">
              <a:spLocks noChangeArrowheads="1"/>
            </p:cNvSpPr>
            <p:nvPr/>
          </p:nvSpPr>
          <p:spPr bwMode="auto">
            <a:xfrm>
              <a:off x="4977245" y="2590800"/>
              <a:ext cx="170815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00FF"/>
                  </a:solidFill>
                  <a:latin typeface="Calibri" pitchFamily="34" charset="0"/>
                </a:rPr>
                <a:t>Protein Y Mw=18.2 kD </a:t>
              </a:r>
            </a:p>
          </p:txBody>
        </p:sp>
        <p:sp>
          <p:nvSpPr>
            <p:cNvPr id="128007" name="Line 7"/>
            <p:cNvSpPr>
              <a:spLocks noChangeShapeType="1"/>
            </p:cNvSpPr>
            <p:nvPr/>
          </p:nvSpPr>
          <p:spPr bwMode="auto">
            <a:xfrm>
              <a:off x="6044045" y="3200400"/>
              <a:ext cx="1066800" cy="6858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681845" y="3657600"/>
            <a:ext cx="2438400" cy="674031"/>
            <a:chOff x="3681845" y="3657600"/>
            <a:chExt cx="2438400" cy="674031"/>
          </a:xfrm>
        </p:grpSpPr>
        <p:sp>
          <p:nvSpPr>
            <p:cNvPr id="128008" name="Text Box 8"/>
            <p:cNvSpPr txBox="1">
              <a:spLocks noChangeArrowheads="1"/>
            </p:cNvSpPr>
            <p:nvPr/>
          </p:nvSpPr>
          <p:spPr bwMode="auto">
            <a:xfrm>
              <a:off x="3758045" y="3657600"/>
              <a:ext cx="2362200" cy="674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800" b="1" dirty="0">
                  <a:solidFill>
                    <a:srgbClr val="00FF00"/>
                  </a:solidFill>
                  <a:latin typeface="Calibri" pitchFamily="34" charset="0"/>
                </a:rPr>
                <a:t>Branched PEG </a:t>
              </a:r>
            </a:p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800" b="1" dirty="0">
                  <a:solidFill>
                    <a:srgbClr val="00FF00"/>
                  </a:solidFill>
                  <a:latin typeface="Calibri" pitchFamily="34" charset="0"/>
                </a:rPr>
                <a:t>Mw=18 kD </a:t>
              </a:r>
            </a:p>
          </p:txBody>
        </p:sp>
        <p:sp>
          <p:nvSpPr>
            <p:cNvPr id="128009" name="Line 9"/>
            <p:cNvSpPr>
              <a:spLocks noChangeShapeType="1"/>
            </p:cNvSpPr>
            <p:nvPr/>
          </p:nvSpPr>
          <p:spPr bwMode="auto">
            <a:xfrm flipH="1">
              <a:off x="3681845" y="3962400"/>
              <a:ext cx="609600" cy="22860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756063" y="1783773"/>
            <a:ext cx="2971800" cy="1188027"/>
            <a:chOff x="1756063" y="1783773"/>
            <a:chExt cx="2971800" cy="1188027"/>
          </a:xfrm>
        </p:grpSpPr>
        <p:sp>
          <p:nvSpPr>
            <p:cNvPr id="128010" name="Text Box 10"/>
            <p:cNvSpPr txBox="1">
              <a:spLocks noChangeArrowheads="1"/>
            </p:cNvSpPr>
            <p:nvPr/>
          </p:nvSpPr>
          <p:spPr bwMode="auto">
            <a:xfrm>
              <a:off x="1756063" y="1783773"/>
              <a:ext cx="29718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FF0000"/>
                  </a:solidFill>
                  <a:latin typeface="Calibri" pitchFamily="34" charset="0"/>
                </a:rPr>
                <a:t>Conjugate Mw = 34 kD Degree of PEGylation = 0.5</a:t>
              </a:r>
            </a:p>
          </p:txBody>
        </p:sp>
        <p:sp>
          <p:nvSpPr>
            <p:cNvPr id="128011" name="Line 11"/>
            <p:cNvSpPr>
              <a:spLocks noChangeShapeType="1"/>
            </p:cNvSpPr>
            <p:nvPr/>
          </p:nvSpPr>
          <p:spPr bwMode="auto">
            <a:xfrm flipH="1">
              <a:off x="1929245" y="2362200"/>
              <a:ext cx="45720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 of PEGylation is 0.5 for Protein 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h</a:t>
            </a:r>
            <a:r>
              <a:rPr lang="en-US" dirty="0" smtClean="0"/>
              <a:t> Can Be Measured by On-Line DLS</a:t>
            </a:r>
            <a:endParaRPr lang="en-US" dirty="0"/>
          </a:p>
        </p:txBody>
      </p:sp>
      <p:grpSp>
        <p:nvGrpSpPr>
          <p:cNvPr id="3216" name="Group 3215"/>
          <p:cNvGrpSpPr/>
          <p:nvPr/>
        </p:nvGrpSpPr>
        <p:grpSpPr>
          <a:xfrm>
            <a:off x="1000991" y="1026160"/>
            <a:ext cx="7142018" cy="1752600"/>
            <a:chOff x="249382" y="914400"/>
            <a:chExt cx="7142018" cy="1752600"/>
          </a:xfrm>
        </p:grpSpPr>
        <p:sp>
          <p:nvSpPr>
            <p:cNvPr id="129030" name="Text Box 6"/>
            <p:cNvSpPr txBox="1">
              <a:spLocks noChangeArrowheads="1"/>
            </p:cNvSpPr>
            <p:nvPr/>
          </p:nvSpPr>
          <p:spPr bwMode="auto">
            <a:xfrm>
              <a:off x="249382" y="1130300"/>
              <a:ext cx="264621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Calibri" pitchFamily="34" charset="0"/>
                </a:rPr>
                <a:t>Protein </a:t>
              </a:r>
              <a:r>
                <a:rPr lang="en-US" sz="2400" b="1" dirty="0" smtClean="0">
                  <a:solidFill>
                    <a:schemeClr val="tx2"/>
                  </a:solidFill>
                  <a:latin typeface="Calibri" pitchFamily="34" charset="0"/>
                </a:rPr>
                <a:t>Y </a:t>
              </a:r>
              <a:r>
                <a:rPr lang="en-US" sz="2400" b="1" dirty="0">
                  <a:solidFill>
                    <a:schemeClr val="tx2"/>
                  </a:solidFill>
                  <a:latin typeface="Calibri" pitchFamily="34" charset="0"/>
                </a:rPr>
                <a:t>(</a:t>
              </a:r>
              <a:r>
                <a:rPr lang="en-US" sz="2400" b="1" dirty="0" smtClean="0">
                  <a:solidFill>
                    <a:schemeClr val="tx2"/>
                  </a:solidFill>
                  <a:latin typeface="Calibri" pitchFamily="34" charset="0"/>
                </a:rPr>
                <a:t>18.2 </a:t>
              </a:r>
              <a:r>
                <a:rPr lang="en-US" sz="2400" b="1" dirty="0">
                  <a:solidFill>
                    <a:schemeClr val="tx2"/>
                  </a:solidFill>
                  <a:latin typeface="Calibri" pitchFamily="34" charset="0"/>
                </a:rPr>
                <a:t>kD)    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 b="1" i="1" dirty="0">
                  <a:solidFill>
                    <a:schemeClr val="tx2"/>
                  </a:solidFill>
                  <a:latin typeface="Calibri" pitchFamily="34" charset="0"/>
                </a:rPr>
                <a:t>R</a:t>
              </a:r>
              <a:r>
                <a:rPr lang="en-US" sz="2400" b="1" i="1" baseline="-25000" dirty="0">
                  <a:solidFill>
                    <a:schemeClr val="tx2"/>
                  </a:solidFill>
                  <a:latin typeface="Calibri" pitchFamily="34" charset="0"/>
                </a:rPr>
                <a:t>h</a:t>
              </a:r>
              <a:r>
                <a:rPr lang="en-US" sz="2400" b="1" dirty="0">
                  <a:solidFill>
                    <a:schemeClr val="tx2"/>
                  </a:solidFill>
                  <a:latin typeface="Calibri" pitchFamily="34" charset="0"/>
                </a:rPr>
                <a:t> = 2.0 nm</a:t>
              </a:r>
            </a:p>
          </p:txBody>
        </p:sp>
        <p:grpSp>
          <p:nvGrpSpPr>
            <p:cNvPr id="3219" name="Group 3218"/>
            <p:cNvGrpSpPr/>
            <p:nvPr/>
          </p:nvGrpSpPr>
          <p:grpSpPr>
            <a:xfrm>
              <a:off x="2819400" y="914400"/>
              <a:ext cx="4572000" cy="1752600"/>
              <a:chOff x="2819400" y="914400"/>
              <a:chExt cx="4572000" cy="1752600"/>
            </a:xfrm>
          </p:grpSpPr>
          <p:sp>
            <p:nvSpPr>
              <p:cNvPr id="129037" name="Rectangle 13"/>
              <p:cNvSpPr>
                <a:spLocks noChangeArrowheads="1"/>
              </p:cNvSpPr>
              <p:nvPr/>
            </p:nvSpPr>
            <p:spPr bwMode="auto">
              <a:xfrm>
                <a:off x="2819400" y="914400"/>
                <a:ext cx="4572000" cy="1752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 dirty="0"/>
              </a:p>
            </p:txBody>
          </p:sp>
          <p:grpSp>
            <p:nvGrpSpPr>
              <p:cNvPr id="45060" name="Group 4"/>
              <p:cNvGrpSpPr>
                <a:grpSpLocks noChangeAspect="1"/>
              </p:cNvGrpSpPr>
              <p:nvPr/>
            </p:nvGrpSpPr>
            <p:grpSpPr bwMode="auto">
              <a:xfrm>
                <a:off x="2895600" y="990600"/>
                <a:ext cx="4419600" cy="1668463"/>
                <a:chOff x="1824" y="624"/>
                <a:chExt cx="2784" cy="1051"/>
              </a:xfrm>
            </p:grpSpPr>
            <p:sp>
              <p:nvSpPr>
                <p:cNvPr id="45059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824" y="624"/>
                  <a:ext cx="2784" cy="10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5261" name="Group 205"/>
                <p:cNvGrpSpPr>
                  <a:grpSpLocks/>
                </p:cNvGrpSpPr>
                <p:nvPr/>
              </p:nvGrpSpPr>
              <p:grpSpPr bwMode="auto">
                <a:xfrm>
                  <a:off x="1838" y="629"/>
                  <a:ext cx="2734" cy="1020"/>
                  <a:chOff x="1838" y="629"/>
                  <a:chExt cx="2734" cy="1020"/>
                </a:xfrm>
              </p:grpSpPr>
              <p:sp>
                <p:nvSpPr>
                  <p:cNvPr id="45061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189" y="1233"/>
                    <a:ext cx="1383" cy="415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2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3222" y="1248"/>
                    <a:ext cx="1313" cy="3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689" y="1607"/>
                    <a:ext cx="454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QELS &amp; AUX detector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064" name="Freeform 8"/>
                  <p:cNvSpPr>
                    <a:spLocks/>
                  </p:cNvSpPr>
                  <p:nvPr/>
                </p:nvSpPr>
                <p:spPr bwMode="auto">
                  <a:xfrm>
                    <a:off x="3246" y="1286"/>
                    <a:ext cx="1310" cy="258"/>
                  </a:xfrm>
                  <a:custGeom>
                    <a:avLst/>
                    <a:gdLst/>
                    <a:ahLst/>
                    <a:cxnLst>
                      <a:cxn ang="0">
                        <a:pos x="69" y="1252"/>
                      </a:cxn>
                      <a:cxn ang="0">
                        <a:pos x="163" y="1242"/>
                      </a:cxn>
                      <a:cxn ang="0">
                        <a:pos x="256" y="1238"/>
                      </a:cxn>
                      <a:cxn ang="0">
                        <a:pos x="350" y="1239"/>
                      </a:cxn>
                      <a:cxn ang="0">
                        <a:pos x="442" y="1249"/>
                      </a:cxn>
                      <a:cxn ang="0">
                        <a:pos x="536" y="1256"/>
                      </a:cxn>
                      <a:cxn ang="0">
                        <a:pos x="629" y="1249"/>
                      </a:cxn>
                      <a:cxn ang="0">
                        <a:pos x="723" y="1249"/>
                      </a:cxn>
                      <a:cxn ang="0">
                        <a:pos x="816" y="1251"/>
                      </a:cxn>
                      <a:cxn ang="0">
                        <a:pos x="909" y="1249"/>
                      </a:cxn>
                      <a:cxn ang="0">
                        <a:pos x="1002" y="1233"/>
                      </a:cxn>
                      <a:cxn ang="0">
                        <a:pos x="1096" y="1255"/>
                      </a:cxn>
                      <a:cxn ang="0">
                        <a:pos x="1189" y="1248"/>
                      </a:cxn>
                      <a:cxn ang="0">
                        <a:pos x="1282" y="1249"/>
                      </a:cxn>
                      <a:cxn ang="0">
                        <a:pos x="1375" y="1251"/>
                      </a:cxn>
                      <a:cxn ang="0">
                        <a:pos x="1469" y="1241"/>
                      </a:cxn>
                      <a:cxn ang="0">
                        <a:pos x="1563" y="1227"/>
                      </a:cxn>
                      <a:cxn ang="0">
                        <a:pos x="1655" y="1196"/>
                      </a:cxn>
                      <a:cxn ang="0">
                        <a:pos x="1749" y="1159"/>
                      </a:cxn>
                      <a:cxn ang="0">
                        <a:pos x="1842" y="1093"/>
                      </a:cxn>
                      <a:cxn ang="0">
                        <a:pos x="1936" y="981"/>
                      </a:cxn>
                      <a:cxn ang="0">
                        <a:pos x="2029" y="820"/>
                      </a:cxn>
                      <a:cxn ang="0">
                        <a:pos x="2122" y="613"/>
                      </a:cxn>
                      <a:cxn ang="0">
                        <a:pos x="2215" y="388"/>
                      </a:cxn>
                      <a:cxn ang="0">
                        <a:pos x="2309" y="196"/>
                      </a:cxn>
                      <a:cxn ang="0">
                        <a:pos x="2402" y="48"/>
                      </a:cxn>
                      <a:cxn ang="0">
                        <a:pos x="2495" y="7"/>
                      </a:cxn>
                      <a:cxn ang="0">
                        <a:pos x="2588" y="41"/>
                      </a:cxn>
                      <a:cxn ang="0">
                        <a:pos x="2682" y="117"/>
                      </a:cxn>
                      <a:cxn ang="0">
                        <a:pos x="2775" y="235"/>
                      </a:cxn>
                      <a:cxn ang="0">
                        <a:pos x="2869" y="368"/>
                      </a:cxn>
                      <a:cxn ang="0">
                        <a:pos x="2961" y="524"/>
                      </a:cxn>
                      <a:cxn ang="0">
                        <a:pos x="3055" y="683"/>
                      </a:cxn>
                      <a:cxn ang="0">
                        <a:pos x="3148" y="808"/>
                      </a:cxn>
                      <a:cxn ang="0">
                        <a:pos x="3242" y="910"/>
                      </a:cxn>
                      <a:cxn ang="0">
                        <a:pos x="3334" y="1021"/>
                      </a:cxn>
                      <a:cxn ang="0">
                        <a:pos x="3428" y="1087"/>
                      </a:cxn>
                      <a:cxn ang="0">
                        <a:pos x="3521" y="1124"/>
                      </a:cxn>
                      <a:cxn ang="0">
                        <a:pos x="3615" y="1177"/>
                      </a:cxn>
                      <a:cxn ang="0">
                        <a:pos x="3707" y="1209"/>
                      </a:cxn>
                      <a:cxn ang="0">
                        <a:pos x="3801" y="1214"/>
                      </a:cxn>
                      <a:cxn ang="0">
                        <a:pos x="3894" y="1214"/>
                      </a:cxn>
                      <a:cxn ang="0">
                        <a:pos x="3988" y="1255"/>
                      </a:cxn>
                      <a:cxn ang="0">
                        <a:pos x="4081" y="1250"/>
                      </a:cxn>
                      <a:cxn ang="0">
                        <a:pos x="4174" y="1260"/>
                      </a:cxn>
                      <a:cxn ang="0">
                        <a:pos x="4267" y="1255"/>
                      </a:cxn>
                      <a:cxn ang="0">
                        <a:pos x="4361" y="1269"/>
                      </a:cxn>
                      <a:cxn ang="0">
                        <a:pos x="4455" y="1269"/>
                      </a:cxn>
                      <a:cxn ang="0">
                        <a:pos x="4547" y="1283"/>
                      </a:cxn>
                      <a:cxn ang="0">
                        <a:pos x="4641" y="1287"/>
                      </a:cxn>
                      <a:cxn ang="0">
                        <a:pos x="4734" y="1287"/>
                      </a:cxn>
                      <a:cxn ang="0">
                        <a:pos x="4828" y="1272"/>
                      </a:cxn>
                      <a:cxn ang="0">
                        <a:pos x="4921" y="1271"/>
                      </a:cxn>
                      <a:cxn ang="0">
                        <a:pos x="5014" y="1257"/>
                      </a:cxn>
                      <a:cxn ang="0">
                        <a:pos x="5107" y="1237"/>
                      </a:cxn>
                      <a:cxn ang="0">
                        <a:pos x="5201" y="1244"/>
                      </a:cxn>
                    </a:cxnLst>
                    <a:rect l="0" t="0" r="r" b="b"/>
                    <a:pathLst>
                      <a:path w="5241" h="1287">
                        <a:moveTo>
                          <a:pt x="0" y="1255"/>
                        </a:moveTo>
                        <a:lnTo>
                          <a:pt x="22" y="1253"/>
                        </a:lnTo>
                        <a:lnTo>
                          <a:pt x="46" y="1254"/>
                        </a:lnTo>
                        <a:lnTo>
                          <a:pt x="69" y="1252"/>
                        </a:lnTo>
                        <a:lnTo>
                          <a:pt x="93" y="1255"/>
                        </a:lnTo>
                        <a:lnTo>
                          <a:pt x="116" y="1248"/>
                        </a:lnTo>
                        <a:lnTo>
                          <a:pt x="139" y="1241"/>
                        </a:lnTo>
                        <a:lnTo>
                          <a:pt x="163" y="1242"/>
                        </a:lnTo>
                        <a:lnTo>
                          <a:pt x="186" y="1247"/>
                        </a:lnTo>
                        <a:lnTo>
                          <a:pt x="210" y="1253"/>
                        </a:lnTo>
                        <a:lnTo>
                          <a:pt x="233" y="1243"/>
                        </a:lnTo>
                        <a:lnTo>
                          <a:pt x="256" y="1238"/>
                        </a:lnTo>
                        <a:lnTo>
                          <a:pt x="280" y="1244"/>
                        </a:lnTo>
                        <a:lnTo>
                          <a:pt x="303" y="1248"/>
                        </a:lnTo>
                        <a:lnTo>
                          <a:pt x="326" y="1240"/>
                        </a:lnTo>
                        <a:lnTo>
                          <a:pt x="350" y="1239"/>
                        </a:lnTo>
                        <a:lnTo>
                          <a:pt x="373" y="1248"/>
                        </a:lnTo>
                        <a:lnTo>
                          <a:pt x="397" y="1248"/>
                        </a:lnTo>
                        <a:lnTo>
                          <a:pt x="419" y="1242"/>
                        </a:lnTo>
                        <a:lnTo>
                          <a:pt x="442" y="1249"/>
                        </a:lnTo>
                        <a:lnTo>
                          <a:pt x="466" y="1254"/>
                        </a:lnTo>
                        <a:lnTo>
                          <a:pt x="489" y="1252"/>
                        </a:lnTo>
                        <a:lnTo>
                          <a:pt x="512" y="1254"/>
                        </a:lnTo>
                        <a:lnTo>
                          <a:pt x="536" y="1256"/>
                        </a:lnTo>
                        <a:lnTo>
                          <a:pt x="559" y="1260"/>
                        </a:lnTo>
                        <a:lnTo>
                          <a:pt x="583" y="1252"/>
                        </a:lnTo>
                        <a:lnTo>
                          <a:pt x="606" y="1244"/>
                        </a:lnTo>
                        <a:lnTo>
                          <a:pt x="629" y="1249"/>
                        </a:lnTo>
                        <a:lnTo>
                          <a:pt x="653" y="1254"/>
                        </a:lnTo>
                        <a:lnTo>
                          <a:pt x="676" y="1256"/>
                        </a:lnTo>
                        <a:lnTo>
                          <a:pt x="699" y="1255"/>
                        </a:lnTo>
                        <a:lnTo>
                          <a:pt x="723" y="1249"/>
                        </a:lnTo>
                        <a:lnTo>
                          <a:pt x="746" y="1247"/>
                        </a:lnTo>
                        <a:lnTo>
                          <a:pt x="770" y="1251"/>
                        </a:lnTo>
                        <a:lnTo>
                          <a:pt x="793" y="1257"/>
                        </a:lnTo>
                        <a:lnTo>
                          <a:pt x="816" y="1251"/>
                        </a:lnTo>
                        <a:lnTo>
                          <a:pt x="839" y="1247"/>
                        </a:lnTo>
                        <a:lnTo>
                          <a:pt x="862" y="1252"/>
                        </a:lnTo>
                        <a:lnTo>
                          <a:pt x="885" y="1247"/>
                        </a:lnTo>
                        <a:lnTo>
                          <a:pt x="909" y="1249"/>
                        </a:lnTo>
                        <a:lnTo>
                          <a:pt x="932" y="1255"/>
                        </a:lnTo>
                        <a:lnTo>
                          <a:pt x="956" y="1248"/>
                        </a:lnTo>
                        <a:lnTo>
                          <a:pt x="979" y="1239"/>
                        </a:lnTo>
                        <a:lnTo>
                          <a:pt x="1002" y="1233"/>
                        </a:lnTo>
                        <a:lnTo>
                          <a:pt x="1026" y="1241"/>
                        </a:lnTo>
                        <a:lnTo>
                          <a:pt x="1049" y="1253"/>
                        </a:lnTo>
                        <a:lnTo>
                          <a:pt x="1073" y="1254"/>
                        </a:lnTo>
                        <a:lnTo>
                          <a:pt x="1096" y="1255"/>
                        </a:lnTo>
                        <a:lnTo>
                          <a:pt x="1119" y="1257"/>
                        </a:lnTo>
                        <a:lnTo>
                          <a:pt x="1143" y="1252"/>
                        </a:lnTo>
                        <a:lnTo>
                          <a:pt x="1166" y="1246"/>
                        </a:lnTo>
                        <a:lnTo>
                          <a:pt x="1189" y="1248"/>
                        </a:lnTo>
                        <a:lnTo>
                          <a:pt x="1213" y="1244"/>
                        </a:lnTo>
                        <a:lnTo>
                          <a:pt x="1235" y="1247"/>
                        </a:lnTo>
                        <a:lnTo>
                          <a:pt x="1259" y="1255"/>
                        </a:lnTo>
                        <a:lnTo>
                          <a:pt x="1282" y="1249"/>
                        </a:lnTo>
                        <a:lnTo>
                          <a:pt x="1305" y="1244"/>
                        </a:lnTo>
                        <a:lnTo>
                          <a:pt x="1329" y="1240"/>
                        </a:lnTo>
                        <a:lnTo>
                          <a:pt x="1352" y="1243"/>
                        </a:lnTo>
                        <a:lnTo>
                          <a:pt x="1375" y="1251"/>
                        </a:lnTo>
                        <a:lnTo>
                          <a:pt x="1399" y="1246"/>
                        </a:lnTo>
                        <a:lnTo>
                          <a:pt x="1422" y="1239"/>
                        </a:lnTo>
                        <a:lnTo>
                          <a:pt x="1446" y="1242"/>
                        </a:lnTo>
                        <a:lnTo>
                          <a:pt x="1469" y="1241"/>
                        </a:lnTo>
                        <a:lnTo>
                          <a:pt x="1492" y="1237"/>
                        </a:lnTo>
                        <a:lnTo>
                          <a:pt x="1516" y="1234"/>
                        </a:lnTo>
                        <a:lnTo>
                          <a:pt x="1539" y="1228"/>
                        </a:lnTo>
                        <a:lnTo>
                          <a:pt x="1563" y="1227"/>
                        </a:lnTo>
                        <a:lnTo>
                          <a:pt x="1586" y="1225"/>
                        </a:lnTo>
                        <a:lnTo>
                          <a:pt x="1609" y="1223"/>
                        </a:lnTo>
                        <a:lnTo>
                          <a:pt x="1633" y="1211"/>
                        </a:lnTo>
                        <a:lnTo>
                          <a:pt x="1655" y="1196"/>
                        </a:lnTo>
                        <a:lnTo>
                          <a:pt x="1678" y="1185"/>
                        </a:lnTo>
                        <a:lnTo>
                          <a:pt x="1702" y="1164"/>
                        </a:lnTo>
                        <a:lnTo>
                          <a:pt x="1725" y="1161"/>
                        </a:lnTo>
                        <a:lnTo>
                          <a:pt x="1749" y="1159"/>
                        </a:lnTo>
                        <a:lnTo>
                          <a:pt x="1772" y="1145"/>
                        </a:lnTo>
                        <a:lnTo>
                          <a:pt x="1795" y="1132"/>
                        </a:lnTo>
                        <a:lnTo>
                          <a:pt x="1819" y="1115"/>
                        </a:lnTo>
                        <a:lnTo>
                          <a:pt x="1842" y="1093"/>
                        </a:lnTo>
                        <a:lnTo>
                          <a:pt x="1865" y="1065"/>
                        </a:lnTo>
                        <a:lnTo>
                          <a:pt x="1889" y="1036"/>
                        </a:lnTo>
                        <a:lnTo>
                          <a:pt x="1912" y="1011"/>
                        </a:lnTo>
                        <a:lnTo>
                          <a:pt x="1936" y="981"/>
                        </a:lnTo>
                        <a:lnTo>
                          <a:pt x="1959" y="943"/>
                        </a:lnTo>
                        <a:lnTo>
                          <a:pt x="1982" y="906"/>
                        </a:lnTo>
                        <a:lnTo>
                          <a:pt x="2006" y="860"/>
                        </a:lnTo>
                        <a:lnTo>
                          <a:pt x="2029" y="820"/>
                        </a:lnTo>
                        <a:lnTo>
                          <a:pt x="2053" y="778"/>
                        </a:lnTo>
                        <a:lnTo>
                          <a:pt x="2075" y="714"/>
                        </a:lnTo>
                        <a:lnTo>
                          <a:pt x="2098" y="652"/>
                        </a:lnTo>
                        <a:lnTo>
                          <a:pt x="2122" y="613"/>
                        </a:lnTo>
                        <a:lnTo>
                          <a:pt x="2145" y="563"/>
                        </a:lnTo>
                        <a:lnTo>
                          <a:pt x="2168" y="501"/>
                        </a:lnTo>
                        <a:lnTo>
                          <a:pt x="2192" y="448"/>
                        </a:lnTo>
                        <a:lnTo>
                          <a:pt x="2215" y="388"/>
                        </a:lnTo>
                        <a:lnTo>
                          <a:pt x="2238" y="332"/>
                        </a:lnTo>
                        <a:lnTo>
                          <a:pt x="2262" y="295"/>
                        </a:lnTo>
                        <a:lnTo>
                          <a:pt x="2285" y="248"/>
                        </a:lnTo>
                        <a:lnTo>
                          <a:pt x="2309" y="196"/>
                        </a:lnTo>
                        <a:lnTo>
                          <a:pt x="2332" y="157"/>
                        </a:lnTo>
                        <a:lnTo>
                          <a:pt x="2355" y="122"/>
                        </a:lnTo>
                        <a:lnTo>
                          <a:pt x="2379" y="83"/>
                        </a:lnTo>
                        <a:lnTo>
                          <a:pt x="2402" y="48"/>
                        </a:lnTo>
                        <a:lnTo>
                          <a:pt x="2426" y="38"/>
                        </a:lnTo>
                        <a:lnTo>
                          <a:pt x="2449" y="27"/>
                        </a:lnTo>
                        <a:lnTo>
                          <a:pt x="2471" y="0"/>
                        </a:lnTo>
                        <a:lnTo>
                          <a:pt x="2495" y="7"/>
                        </a:lnTo>
                        <a:lnTo>
                          <a:pt x="2518" y="20"/>
                        </a:lnTo>
                        <a:lnTo>
                          <a:pt x="2541" y="24"/>
                        </a:lnTo>
                        <a:lnTo>
                          <a:pt x="2565" y="36"/>
                        </a:lnTo>
                        <a:lnTo>
                          <a:pt x="2588" y="41"/>
                        </a:lnTo>
                        <a:lnTo>
                          <a:pt x="2612" y="61"/>
                        </a:lnTo>
                        <a:lnTo>
                          <a:pt x="2635" y="78"/>
                        </a:lnTo>
                        <a:lnTo>
                          <a:pt x="2658" y="92"/>
                        </a:lnTo>
                        <a:lnTo>
                          <a:pt x="2682" y="117"/>
                        </a:lnTo>
                        <a:lnTo>
                          <a:pt x="2705" y="150"/>
                        </a:lnTo>
                        <a:lnTo>
                          <a:pt x="2728" y="181"/>
                        </a:lnTo>
                        <a:lnTo>
                          <a:pt x="2752" y="206"/>
                        </a:lnTo>
                        <a:lnTo>
                          <a:pt x="2775" y="235"/>
                        </a:lnTo>
                        <a:lnTo>
                          <a:pt x="2799" y="273"/>
                        </a:lnTo>
                        <a:lnTo>
                          <a:pt x="2822" y="317"/>
                        </a:lnTo>
                        <a:lnTo>
                          <a:pt x="2845" y="348"/>
                        </a:lnTo>
                        <a:lnTo>
                          <a:pt x="2869" y="368"/>
                        </a:lnTo>
                        <a:lnTo>
                          <a:pt x="2891" y="402"/>
                        </a:lnTo>
                        <a:lnTo>
                          <a:pt x="2914" y="448"/>
                        </a:lnTo>
                        <a:lnTo>
                          <a:pt x="2938" y="483"/>
                        </a:lnTo>
                        <a:lnTo>
                          <a:pt x="2961" y="524"/>
                        </a:lnTo>
                        <a:lnTo>
                          <a:pt x="2985" y="567"/>
                        </a:lnTo>
                        <a:lnTo>
                          <a:pt x="3008" y="607"/>
                        </a:lnTo>
                        <a:lnTo>
                          <a:pt x="3031" y="645"/>
                        </a:lnTo>
                        <a:lnTo>
                          <a:pt x="3055" y="683"/>
                        </a:lnTo>
                        <a:lnTo>
                          <a:pt x="3078" y="714"/>
                        </a:lnTo>
                        <a:lnTo>
                          <a:pt x="3102" y="749"/>
                        </a:lnTo>
                        <a:lnTo>
                          <a:pt x="3125" y="780"/>
                        </a:lnTo>
                        <a:lnTo>
                          <a:pt x="3148" y="808"/>
                        </a:lnTo>
                        <a:lnTo>
                          <a:pt x="3172" y="838"/>
                        </a:lnTo>
                        <a:lnTo>
                          <a:pt x="3195" y="870"/>
                        </a:lnTo>
                        <a:lnTo>
                          <a:pt x="3218" y="885"/>
                        </a:lnTo>
                        <a:lnTo>
                          <a:pt x="3242" y="910"/>
                        </a:lnTo>
                        <a:lnTo>
                          <a:pt x="3265" y="947"/>
                        </a:lnTo>
                        <a:lnTo>
                          <a:pt x="3289" y="957"/>
                        </a:lnTo>
                        <a:lnTo>
                          <a:pt x="3311" y="989"/>
                        </a:lnTo>
                        <a:lnTo>
                          <a:pt x="3334" y="1021"/>
                        </a:lnTo>
                        <a:lnTo>
                          <a:pt x="3358" y="1043"/>
                        </a:lnTo>
                        <a:lnTo>
                          <a:pt x="3381" y="1058"/>
                        </a:lnTo>
                        <a:lnTo>
                          <a:pt x="3404" y="1067"/>
                        </a:lnTo>
                        <a:lnTo>
                          <a:pt x="3428" y="1087"/>
                        </a:lnTo>
                        <a:lnTo>
                          <a:pt x="3451" y="1103"/>
                        </a:lnTo>
                        <a:lnTo>
                          <a:pt x="3475" y="1119"/>
                        </a:lnTo>
                        <a:lnTo>
                          <a:pt x="3498" y="1129"/>
                        </a:lnTo>
                        <a:lnTo>
                          <a:pt x="3521" y="1124"/>
                        </a:lnTo>
                        <a:lnTo>
                          <a:pt x="3545" y="1138"/>
                        </a:lnTo>
                        <a:lnTo>
                          <a:pt x="3568" y="1157"/>
                        </a:lnTo>
                        <a:lnTo>
                          <a:pt x="3592" y="1165"/>
                        </a:lnTo>
                        <a:lnTo>
                          <a:pt x="3615" y="1177"/>
                        </a:lnTo>
                        <a:lnTo>
                          <a:pt x="3638" y="1181"/>
                        </a:lnTo>
                        <a:lnTo>
                          <a:pt x="3662" y="1182"/>
                        </a:lnTo>
                        <a:lnTo>
                          <a:pt x="3685" y="1198"/>
                        </a:lnTo>
                        <a:lnTo>
                          <a:pt x="3707" y="1209"/>
                        </a:lnTo>
                        <a:lnTo>
                          <a:pt x="3731" y="1205"/>
                        </a:lnTo>
                        <a:lnTo>
                          <a:pt x="3754" y="1208"/>
                        </a:lnTo>
                        <a:lnTo>
                          <a:pt x="3777" y="1205"/>
                        </a:lnTo>
                        <a:lnTo>
                          <a:pt x="3801" y="1214"/>
                        </a:lnTo>
                        <a:lnTo>
                          <a:pt x="3824" y="1226"/>
                        </a:lnTo>
                        <a:lnTo>
                          <a:pt x="3848" y="1225"/>
                        </a:lnTo>
                        <a:lnTo>
                          <a:pt x="3871" y="1208"/>
                        </a:lnTo>
                        <a:lnTo>
                          <a:pt x="3894" y="1214"/>
                        </a:lnTo>
                        <a:lnTo>
                          <a:pt x="3918" y="1231"/>
                        </a:lnTo>
                        <a:lnTo>
                          <a:pt x="3941" y="1233"/>
                        </a:lnTo>
                        <a:lnTo>
                          <a:pt x="3965" y="1248"/>
                        </a:lnTo>
                        <a:lnTo>
                          <a:pt x="3988" y="1255"/>
                        </a:lnTo>
                        <a:lnTo>
                          <a:pt x="4011" y="1250"/>
                        </a:lnTo>
                        <a:lnTo>
                          <a:pt x="4035" y="1244"/>
                        </a:lnTo>
                        <a:lnTo>
                          <a:pt x="4058" y="1249"/>
                        </a:lnTo>
                        <a:lnTo>
                          <a:pt x="4081" y="1250"/>
                        </a:lnTo>
                        <a:lnTo>
                          <a:pt x="4105" y="1248"/>
                        </a:lnTo>
                        <a:lnTo>
                          <a:pt x="4127" y="1246"/>
                        </a:lnTo>
                        <a:lnTo>
                          <a:pt x="4151" y="1256"/>
                        </a:lnTo>
                        <a:lnTo>
                          <a:pt x="4174" y="1260"/>
                        </a:lnTo>
                        <a:lnTo>
                          <a:pt x="4197" y="1258"/>
                        </a:lnTo>
                        <a:lnTo>
                          <a:pt x="4221" y="1265"/>
                        </a:lnTo>
                        <a:lnTo>
                          <a:pt x="4244" y="1259"/>
                        </a:lnTo>
                        <a:lnTo>
                          <a:pt x="4267" y="1255"/>
                        </a:lnTo>
                        <a:lnTo>
                          <a:pt x="4291" y="1247"/>
                        </a:lnTo>
                        <a:lnTo>
                          <a:pt x="4314" y="1254"/>
                        </a:lnTo>
                        <a:lnTo>
                          <a:pt x="4338" y="1266"/>
                        </a:lnTo>
                        <a:lnTo>
                          <a:pt x="4361" y="1269"/>
                        </a:lnTo>
                        <a:lnTo>
                          <a:pt x="4384" y="1275"/>
                        </a:lnTo>
                        <a:lnTo>
                          <a:pt x="4408" y="1259"/>
                        </a:lnTo>
                        <a:lnTo>
                          <a:pt x="4431" y="1256"/>
                        </a:lnTo>
                        <a:lnTo>
                          <a:pt x="4455" y="1269"/>
                        </a:lnTo>
                        <a:lnTo>
                          <a:pt x="4478" y="1280"/>
                        </a:lnTo>
                        <a:lnTo>
                          <a:pt x="4501" y="1274"/>
                        </a:lnTo>
                        <a:lnTo>
                          <a:pt x="4524" y="1272"/>
                        </a:lnTo>
                        <a:lnTo>
                          <a:pt x="4547" y="1283"/>
                        </a:lnTo>
                        <a:lnTo>
                          <a:pt x="4570" y="1283"/>
                        </a:lnTo>
                        <a:lnTo>
                          <a:pt x="4594" y="1283"/>
                        </a:lnTo>
                        <a:lnTo>
                          <a:pt x="4617" y="1286"/>
                        </a:lnTo>
                        <a:lnTo>
                          <a:pt x="4641" y="1287"/>
                        </a:lnTo>
                        <a:lnTo>
                          <a:pt x="4664" y="1282"/>
                        </a:lnTo>
                        <a:lnTo>
                          <a:pt x="4687" y="1271"/>
                        </a:lnTo>
                        <a:lnTo>
                          <a:pt x="4711" y="1274"/>
                        </a:lnTo>
                        <a:lnTo>
                          <a:pt x="4734" y="1287"/>
                        </a:lnTo>
                        <a:lnTo>
                          <a:pt x="4757" y="1283"/>
                        </a:lnTo>
                        <a:lnTo>
                          <a:pt x="4781" y="1286"/>
                        </a:lnTo>
                        <a:lnTo>
                          <a:pt x="4804" y="1286"/>
                        </a:lnTo>
                        <a:lnTo>
                          <a:pt x="4828" y="1272"/>
                        </a:lnTo>
                        <a:lnTo>
                          <a:pt x="4851" y="1276"/>
                        </a:lnTo>
                        <a:lnTo>
                          <a:pt x="4874" y="1275"/>
                        </a:lnTo>
                        <a:lnTo>
                          <a:pt x="4898" y="1263"/>
                        </a:lnTo>
                        <a:lnTo>
                          <a:pt x="4921" y="1271"/>
                        </a:lnTo>
                        <a:lnTo>
                          <a:pt x="4943" y="1271"/>
                        </a:lnTo>
                        <a:lnTo>
                          <a:pt x="4967" y="1258"/>
                        </a:lnTo>
                        <a:lnTo>
                          <a:pt x="4990" y="1254"/>
                        </a:lnTo>
                        <a:lnTo>
                          <a:pt x="5014" y="1257"/>
                        </a:lnTo>
                        <a:lnTo>
                          <a:pt x="5037" y="1251"/>
                        </a:lnTo>
                        <a:lnTo>
                          <a:pt x="5060" y="1244"/>
                        </a:lnTo>
                        <a:lnTo>
                          <a:pt x="5084" y="1240"/>
                        </a:lnTo>
                        <a:lnTo>
                          <a:pt x="5107" y="1237"/>
                        </a:lnTo>
                        <a:lnTo>
                          <a:pt x="5131" y="1248"/>
                        </a:lnTo>
                        <a:lnTo>
                          <a:pt x="5154" y="1244"/>
                        </a:lnTo>
                        <a:lnTo>
                          <a:pt x="5177" y="1244"/>
                        </a:lnTo>
                        <a:lnTo>
                          <a:pt x="5201" y="1244"/>
                        </a:lnTo>
                        <a:lnTo>
                          <a:pt x="5224" y="1243"/>
                        </a:lnTo>
                        <a:lnTo>
                          <a:pt x="5241" y="1244"/>
                        </a:lnTo>
                      </a:path>
                    </a:pathLst>
                  </a:custGeom>
                  <a:noFill/>
                  <a:ln w="6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5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607"/>
                    <a:ext cx="131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579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556" y="1579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8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46" y="1266"/>
                    <a:ext cx="1" cy="34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6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266"/>
                    <a:ext cx="131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556" y="1266"/>
                    <a:ext cx="1" cy="34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607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2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539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3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471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4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40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5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335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6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267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7" name="Freeform 21"/>
                  <p:cNvSpPr>
                    <a:spLocks/>
                  </p:cNvSpPr>
                  <p:nvPr/>
                </p:nvSpPr>
                <p:spPr bwMode="auto">
                  <a:xfrm>
                    <a:off x="3246" y="1297"/>
                    <a:ext cx="1310" cy="242"/>
                  </a:xfrm>
                  <a:custGeom>
                    <a:avLst/>
                    <a:gdLst/>
                    <a:ahLst/>
                    <a:cxnLst>
                      <a:cxn ang="0">
                        <a:pos x="69" y="1210"/>
                      </a:cxn>
                      <a:cxn ang="0">
                        <a:pos x="163" y="1210"/>
                      </a:cxn>
                      <a:cxn ang="0">
                        <a:pos x="256" y="1210"/>
                      </a:cxn>
                      <a:cxn ang="0">
                        <a:pos x="350" y="1209"/>
                      </a:cxn>
                      <a:cxn ang="0">
                        <a:pos x="442" y="1209"/>
                      </a:cxn>
                      <a:cxn ang="0">
                        <a:pos x="536" y="1209"/>
                      </a:cxn>
                      <a:cxn ang="0">
                        <a:pos x="629" y="1209"/>
                      </a:cxn>
                      <a:cxn ang="0">
                        <a:pos x="723" y="1209"/>
                      </a:cxn>
                      <a:cxn ang="0">
                        <a:pos x="816" y="1209"/>
                      </a:cxn>
                      <a:cxn ang="0">
                        <a:pos x="909" y="1209"/>
                      </a:cxn>
                      <a:cxn ang="0">
                        <a:pos x="1002" y="1209"/>
                      </a:cxn>
                      <a:cxn ang="0">
                        <a:pos x="1096" y="1209"/>
                      </a:cxn>
                      <a:cxn ang="0">
                        <a:pos x="1189" y="1208"/>
                      </a:cxn>
                      <a:cxn ang="0">
                        <a:pos x="1282" y="1207"/>
                      </a:cxn>
                      <a:cxn ang="0">
                        <a:pos x="1375" y="1205"/>
                      </a:cxn>
                      <a:cxn ang="0">
                        <a:pos x="1469" y="1200"/>
                      </a:cxn>
                      <a:cxn ang="0">
                        <a:pos x="1563" y="1189"/>
                      </a:cxn>
                      <a:cxn ang="0">
                        <a:pos x="1655" y="1168"/>
                      </a:cxn>
                      <a:cxn ang="0">
                        <a:pos x="1749" y="1129"/>
                      </a:cxn>
                      <a:cxn ang="0">
                        <a:pos x="1842" y="1059"/>
                      </a:cxn>
                      <a:cxn ang="0">
                        <a:pos x="1936" y="951"/>
                      </a:cxn>
                      <a:cxn ang="0">
                        <a:pos x="2029" y="797"/>
                      </a:cxn>
                      <a:cxn ang="0">
                        <a:pos x="2122" y="603"/>
                      </a:cxn>
                      <a:cxn ang="0">
                        <a:pos x="2215" y="394"/>
                      </a:cxn>
                      <a:cxn ang="0">
                        <a:pos x="2309" y="204"/>
                      </a:cxn>
                      <a:cxn ang="0">
                        <a:pos x="2402" y="66"/>
                      </a:cxn>
                      <a:cxn ang="0">
                        <a:pos x="2495" y="3"/>
                      </a:cxn>
                      <a:cxn ang="0">
                        <a:pos x="2588" y="19"/>
                      </a:cxn>
                      <a:cxn ang="0">
                        <a:pos x="2682" y="101"/>
                      </a:cxn>
                      <a:cxn ang="0">
                        <a:pos x="2775" y="229"/>
                      </a:cxn>
                      <a:cxn ang="0">
                        <a:pos x="2869" y="381"/>
                      </a:cxn>
                      <a:cxn ang="0">
                        <a:pos x="2961" y="536"/>
                      </a:cxn>
                      <a:cxn ang="0">
                        <a:pos x="3055" y="682"/>
                      </a:cxn>
                      <a:cxn ang="0">
                        <a:pos x="3148" y="809"/>
                      </a:cxn>
                      <a:cxn ang="0">
                        <a:pos x="3242" y="913"/>
                      </a:cxn>
                      <a:cxn ang="0">
                        <a:pos x="3334" y="996"/>
                      </a:cxn>
                      <a:cxn ang="0">
                        <a:pos x="3428" y="1058"/>
                      </a:cxn>
                      <a:cxn ang="0">
                        <a:pos x="3521" y="1105"/>
                      </a:cxn>
                      <a:cxn ang="0">
                        <a:pos x="3615" y="1137"/>
                      </a:cxn>
                      <a:cxn ang="0">
                        <a:pos x="3707" y="1160"/>
                      </a:cxn>
                      <a:cxn ang="0">
                        <a:pos x="3801" y="1175"/>
                      </a:cxn>
                      <a:cxn ang="0">
                        <a:pos x="3894" y="1185"/>
                      </a:cxn>
                      <a:cxn ang="0">
                        <a:pos x="3988" y="1191"/>
                      </a:cxn>
                      <a:cxn ang="0">
                        <a:pos x="4081" y="1195"/>
                      </a:cxn>
                      <a:cxn ang="0">
                        <a:pos x="4174" y="1198"/>
                      </a:cxn>
                      <a:cxn ang="0">
                        <a:pos x="4267" y="1199"/>
                      </a:cxn>
                      <a:cxn ang="0">
                        <a:pos x="4361" y="1200"/>
                      </a:cxn>
                      <a:cxn ang="0">
                        <a:pos x="4455" y="1201"/>
                      </a:cxn>
                      <a:cxn ang="0">
                        <a:pos x="4547" y="1201"/>
                      </a:cxn>
                      <a:cxn ang="0">
                        <a:pos x="4641" y="1201"/>
                      </a:cxn>
                      <a:cxn ang="0">
                        <a:pos x="4734" y="1201"/>
                      </a:cxn>
                      <a:cxn ang="0">
                        <a:pos x="4828" y="1202"/>
                      </a:cxn>
                      <a:cxn ang="0">
                        <a:pos x="4921" y="1202"/>
                      </a:cxn>
                      <a:cxn ang="0">
                        <a:pos x="5014" y="1202"/>
                      </a:cxn>
                      <a:cxn ang="0">
                        <a:pos x="5107" y="1203"/>
                      </a:cxn>
                      <a:cxn ang="0">
                        <a:pos x="5201" y="1203"/>
                      </a:cxn>
                    </a:cxnLst>
                    <a:rect l="0" t="0" r="r" b="b"/>
                    <a:pathLst>
                      <a:path w="5241" h="1210">
                        <a:moveTo>
                          <a:pt x="0" y="1210"/>
                        </a:moveTo>
                        <a:lnTo>
                          <a:pt x="22" y="1210"/>
                        </a:lnTo>
                        <a:lnTo>
                          <a:pt x="46" y="1210"/>
                        </a:lnTo>
                        <a:lnTo>
                          <a:pt x="69" y="1210"/>
                        </a:lnTo>
                        <a:lnTo>
                          <a:pt x="93" y="1210"/>
                        </a:lnTo>
                        <a:lnTo>
                          <a:pt x="116" y="1210"/>
                        </a:lnTo>
                        <a:lnTo>
                          <a:pt x="139" y="1210"/>
                        </a:lnTo>
                        <a:lnTo>
                          <a:pt x="163" y="1210"/>
                        </a:lnTo>
                        <a:lnTo>
                          <a:pt x="186" y="1210"/>
                        </a:lnTo>
                        <a:lnTo>
                          <a:pt x="210" y="1210"/>
                        </a:lnTo>
                        <a:lnTo>
                          <a:pt x="233" y="1210"/>
                        </a:lnTo>
                        <a:lnTo>
                          <a:pt x="256" y="1210"/>
                        </a:lnTo>
                        <a:lnTo>
                          <a:pt x="280" y="1210"/>
                        </a:lnTo>
                        <a:lnTo>
                          <a:pt x="303" y="1210"/>
                        </a:lnTo>
                        <a:lnTo>
                          <a:pt x="326" y="1210"/>
                        </a:lnTo>
                        <a:lnTo>
                          <a:pt x="350" y="1209"/>
                        </a:lnTo>
                        <a:lnTo>
                          <a:pt x="373" y="1209"/>
                        </a:lnTo>
                        <a:lnTo>
                          <a:pt x="397" y="1209"/>
                        </a:lnTo>
                        <a:lnTo>
                          <a:pt x="419" y="1209"/>
                        </a:lnTo>
                        <a:lnTo>
                          <a:pt x="442" y="1209"/>
                        </a:lnTo>
                        <a:lnTo>
                          <a:pt x="466" y="1209"/>
                        </a:lnTo>
                        <a:lnTo>
                          <a:pt x="489" y="1209"/>
                        </a:lnTo>
                        <a:lnTo>
                          <a:pt x="512" y="1209"/>
                        </a:lnTo>
                        <a:lnTo>
                          <a:pt x="536" y="1209"/>
                        </a:lnTo>
                        <a:lnTo>
                          <a:pt x="559" y="1209"/>
                        </a:lnTo>
                        <a:lnTo>
                          <a:pt x="583" y="1209"/>
                        </a:lnTo>
                        <a:lnTo>
                          <a:pt x="606" y="1209"/>
                        </a:lnTo>
                        <a:lnTo>
                          <a:pt x="629" y="1209"/>
                        </a:lnTo>
                        <a:lnTo>
                          <a:pt x="653" y="1209"/>
                        </a:lnTo>
                        <a:lnTo>
                          <a:pt x="676" y="1209"/>
                        </a:lnTo>
                        <a:lnTo>
                          <a:pt x="699" y="1209"/>
                        </a:lnTo>
                        <a:lnTo>
                          <a:pt x="723" y="1209"/>
                        </a:lnTo>
                        <a:lnTo>
                          <a:pt x="746" y="1209"/>
                        </a:lnTo>
                        <a:lnTo>
                          <a:pt x="770" y="1209"/>
                        </a:lnTo>
                        <a:lnTo>
                          <a:pt x="793" y="1209"/>
                        </a:lnTo>
                        <a:lnTo>
                          <a:pt x="816" y="1209"/>
                        </a:lnTo>
                        <a:lnTo>
                          <a:pt x="839" y="1209"/>
                        </a:lnTo>
                        <a:lnTo>
                          <a:pt x="862" y="1209"/>
                        </a:lnTo>
                        <a:lnTo>
                          <a:pt x="885" y="1209"/>
                        </a:lnTo>
                        <a:lnTo>
                          <a:pt x="909" y="1209"/>
                        </a:lnTo>
                        <a:lnTo>
                          <a:pt x="932" y="1209"/>
                        </a:lnTo>
                        <a:lnTo>
                          <a:pt x="956" y="1209"/>
                        </a:lnTo>
                        <a:lnTo>
                          <a:pt x="979" y="1209"/>
                        </a:lnTo>
                        <a:lnTo>
                          <a:pt x="1002" y="1209"/>
                        </a:lnTo>
                        <a:lnTo>
                          <a:pt x="1026" y="1209"/>
                        </a:lnTo>
                        <a:lnTo>
                          <a:pt x="1049" y="1209"/>
                        </a:lnTo>
                        <a:lnTo>
                          <a:pt x="1073" y="1209"/>
                        </a:lnTo>
                        <a:lnTo>
                          <a:pt x="1096" y="1209"/>
                        </a:lnTo>
                        <a:lnTo>
                          <a:pt x="1119" y="1208"/>
                        </a:lnTo>
                        <a:lnTo>
                          <a:pt x="1143" y="1208"/>
                        </a:lnTo>
                        <a:lnTo>
                          <a:pt x="1166" y="1208"/>
                        </a:lnTo>
                        <a:lnTo>
                          <a:pt x="1189" y="1208"/>
                        </a:lnTo>
                        <a:lnTo>
                          <a:pt x="1213" y="1208"/>
                        </a:lnTo>
                        <a:lnTo>
                          <a:pt x="1235" y="1208"/>
                        </a:lnTo>
                        <a:lnTo>
                          <a:pt x="1259" y="1207"/>
                        </a:lnTo>
                        <a:lnTo>
                          <a:pt x="1282" y="1207"/>
                        </a:lnTo>
                        <a:lnTo>
                          <a:pt x="1305" y="1207"/>
                        </a:lnTo>
                        <a:lnTo>
                          <a:pt x="1329" y="1206"/>
                        </a:lnTo>
                        <a:lnTo>
                          <a:pt x="1352" y="1205"/>
                        </a:lnTo>
                        <a:lnTo>
                          <a:pt x="1375" y="1205"/>
                        </a:lnTo>
                        <a:lnTo>
                          <a:pt x="1399" y="1204"/>
                        </a:lnTo>
                        <a:lnTo>
                          <a:pt x="1422" y="1203"/>
                        </a:lnTo>
                        <a:lnTo>
                          <a:pt x="1446" y="1201"/>
                        </a:lnTo>
                        <a:lnTo>
                          <a:pt x="1469" y="1200"/>
                        </a:lnTo>
                        <a:lnTo>
                          <a:pt x="1492" y="1198"/>
                        </a:lnTo>
                        <a:lnTo>
                          <a:pt x="1516" y="1195"/>
                        </a:lnTo>
                        <a:lnTo>
                          <a:pt x="1539" y="1193"/>
                        </a:lnTo>
                        <a:lnTo>
                          <a:pt x="1563" y="1189"/>
                        </a:lnTo>
                        <a:lnTo>
                          <a:pt x="1586" y="1185"/>
                        </a:lnTo>
                        <a:lnTo>
                          <a:pt x="1609" y="1180"/>
                        </a:lnTo>
                        <a:lnTo>
                          <a:pt x="1633" y="1175"/>
                        </a:lnTo>
                        <a:lnTo>
                          <a:pt x="1655" y="1168"/>
                        </a:lnTo>
                        <a:lnTo>
                          <a:pt x="1678" y="1161"/>
                        </a:lnTo>
                        <a:lnTo>
                          <a:pt x="1702" y="1152"/>
                        </a:lnTo>
                        <a:lnTo>
                          <a:pt x="1725" y="1141"/>
                        </a:lnTo>
                        <a:lnTo>
                          <a:pt x="1749" y="1129"/>
                        </a:lnTo>
                        <a:lnTo>
                          <a:pt x="1772" y="1115"/>
                        </a:lnTo>
                        <a:lnTo>
                          <a:pt x="1795" y="1099"/>
                        </a:lnTo>
                        <a:lnTo>
                          <a:pt x="1819" y="1081"/>
                        </a:lnTo>
                        <a:lnTo>
                          <a:pt x="1842" y="1059"/>
                        </a:lnTo>
                        <a:lnTo>
                          <a:pt x="1865" y="1036"/>
                        </a:lnTo>
                        <a:lnTo>
                          <a:pt x="1889" y="1011"/>
                        </a:lnTo>
                        <a:lnTo>
                          <a:pt x="1912" y="982"/>
                        </a:lnTo>
                        <a:lnTo>
                          <a:pt x="1936" y="951"/>
                        </a:lnTo>
                        <a:lnTo>
                          <a:pt x="1959" y="917"/>
                        </a:lnTo>
                        <a:lnTo>
                          <a:pt x="1982" y="879"/>
                        </a:lnTo>
                        <a:lnTo>
                          <a:pt x="2006" y="839"/>
                        </a:lnTo>
                        <a:lnTo>
                          <a:pt x="2029" y="797"/>
                        </a:lnTo>
                        <a:lnTo>
                          <a:pt x="2053" y="751"/>
                        </a:lnTo>
                        <a:lnTo>
                          <a:pt x="2075" y="703"/>
                        </a:lnTo>
                        <a:lnTo>
                          <a:pt x="2098" y="654"/>
                        </a:lnTo>
                        <a:lnTo>
                          <a:pt x="2122" y="603"/>
                        </a:lnTo>
                        <a:lnTo>
                          <a:pt x="2145" y="551"/>
                        </a:lnTo>
                        <a:lnTo>
                          <a:pt x="2168" y="499"/>
                        </a:lnTo>
                        <a:lnTo>
                          <a:pt x="2192" y="446"/>
                        </a:lnTo>
                        <a:lnTo>
                          <a:pt x="2215" y="394"/>
                        </a:lnTo>
                        <a:lnTo>
                          <a:pt x="2238" y="343"/>
                        </a:lnTo>
                        <a:lnTo>
                          <a:pt x="2262" y="294"/>
                        </a:lnTo>
                        <a:lnTo>
                          <a:pt x="2285" y="247"/>
                        </a:lnTo>
                        <a:lnTo>
                          <a:pt x="2309" y="204"/>
                        </a:lnTo>
                        <a:lnTo>
                          <a:pt x="2332" y="163"/>
                        </a:lnTo>
                        <a:lnTo>
                          <a:pt x="2355" y="126"/>
                        </a:lnTo>
                        <a:lnTo>
                          <a:pt x="2379" y="94"/>
                        </a:lnTo>
                        <a:lnTo>
                          <a:pt x="2402" y="66"/>
                        </a:lnTo>
                        <a:lnTo>
                          <a:pt x="2426" y="43"/>
                        </a:lnTo>
                        <a:lnTo>
                          <a:pt x="2449" y="25"/>
                        </a:lnTo>
                        <a:lnTo>
                          <a:pt x="2471" y="11"/>
                        </a:lnTo>
                        <a:lnTo>
                          <a:pt x="2495" y="3"/>
                        </a:lnTo>
                        <a:lnTo>
                          <a:pt x="2518" y="0"/>
                        </a:lnTo>
                        <a:lnTo>
                          <a:pt x="2541" y="1"/>
                        </a:lnTo>
                        <a:lnTo>
                          <a:pt x="2565" y="8"/>
                        </a:lnTo>
                        <a:lnTo>
                          <a:pt x="2588" y="19"/>
                        </a:lnTo>
                        <a:lnTo>
                          <a:pt x="2612" y="34"/>
                        </a:lnTo>
                        <a:lnTo>
                          <a:pt x="2635" y="53"/>
                        </a:lnTo>
                        <a:lnTo>
                          <a:pt x="2658" y="76"/>
                        </a:lnTo>
                        <a:lnTo>
                          <a:pt x="2682" y="101"/>
                        </a:lnTo>
                        <a:lnTo>
                          <a:pt x="2705" y="130"/>
                        </a:lnTo>
                        <a:lnTo>
                          <a:pt x="2728" y="160"/>
                        </a:lnTo>
                        <a:lnTo>
                          <a:pt x="2752" y="195"/>
                        </a:lnTo>
                        <a:lnTo>
                          <a:pt x="2775" y="229"/>
                        </a:lnTo>
                        <a:lnTo>
                          <a:pt x="2799" y="266"/>
                        </a:lnTo>
                        <a:lnTo>
                          <a:pt x="2822" y="303"/>
                        </a:lnTo>
                        <a:lnTo>
                          <a:pt x="2845" y="342"/>
                        </a:lnTo>
                        <a:lnTo>
                          <a:pt x="2869" y="381"/>
                        </a:lnTo>
                        <a:lnTo>
                          <a:pt x="2891" y="420"/>
                        </a:lnTo>
                        <a:lnTo>
                          <a:pt x="2914" y="458"/>
                        </a:lnTo>
                        <a:lnTo>
                          <a:pt x="2938" y="498"/>
                        </a:lnTo>
                        <a:lnTo>
                          <a:pt x="2961" y="536"/>
                        </a:lnTo>
                        <a:lnTo>
                          <a:pt x="2985" y="574"/>
                        </a:lnTo>
                        <a:lnTo>
                          <a:pt x="3008" y="610"/>
                        </a:lnTo>
                        <a:lnTo>
                          <a:pt x="3031" y="647"/>
                        </a:lnTo>
                        <a:lnTo>
                          <a:pt x="3055" y="682"/>
                        </a:lnTo>
                        <a:lnTo>
                          <a:pt x="3078" y="715"/>
                        </a:lnTo>
                        <a:lnTo>
                          <a:pt x="3102" y="747"/>
                        </a:lnTo>
                        <a:lnTo>
                          <a:pt x="3125" y="779"/>
                        </a:lnTo>
                        <a:lnTo>
                          <a:pt x="3148" y="809"/>
                        </a:lnTo>
                        <a:lnTo>
                          <a:pt x="3172" y="837"/>
                        </a:lnTo>
                        <a:lnTo>
                          <a:pt x="3195" y="863"/>
                        </a:lnTo>
                        <a:lnTo>
                          <a:pt x="3218" y="889"/>
                        </a:lnTo>
                        <a:lnTo>
                          <a:pt x="3242" y="913"/>
                        </a:lnTo>
                        <a:lnTo>
                          <a:pt x="3265" y="936"/>
                        </a:lnTo>
                        <a:lnTo>
                          <a:pt x="3289" y="957"/>
                        </a:lnTo>
                        <a:lnTo>
                          <a:pt x="3311" y="977"/>
                        </a:lnTo>
                        <a:lnTo>
                          <a:pt x="3334" y="996"/>
                        </a:lnTo>
                        <a:lnTo>
                          <a:pt x="3358" y="1013"/>
                        </a:lnTo>
                        <a:lnTo>
                          <a:pt x="3381" y="1029"/>
                        </a:lnTo>
                        <a:lnTo>
                          <a:pt x="3404" y="1044"/>
                        </a:lnTo>
                        <a:lnTo>
                          <a:pt x="3428" y="1058"/>
                        </a:lnTo>
                        <a:lnTo>
                          <a:pt x="3451" y="1072"/>
                        </a:lnTo>
                        <a:lnTo>
                          <a:pt x="3475" y="1084"/>
                        </a:lnTo>
                        <a:lnTo>
                          <a:pt x="3498" y="1095"/>
                        </a:lnTo>
                        <a:lnTo>
                          <a:pt x="3521" y="1105"/>
                        </a:lnTo>
                        <a:lnTo>
                          <a:pt x="3545" y="1114"/>
                        </a:lnTo>
                        <a:lnTo>
                          <a:pt x="3568" y="1122"/>
                        </a:lnTo>
                        <a:lnTo>
                          <a:pt x="3592" y="1130"/>
                        </a:lnTo>
                        <a:lnTo>
                          <a:pt x="3615" y="1137"/>
                        </a:lnTo>
                        <a:lnTo>
                          <a:pt x="3638" y="1144"/>
                        </a:lnTo>
                        <a:lnTo>
                          <a:pt x="3662" y="1149"/>
                        </a:lnTo>
                        <a:lnTo>
                          <a:pt x="3685" y="1155"/>
                        </a:lnTo>
                        <a:lnTo>
                          <a:pt x="3707" y="1160"/>
                        </a:lnTo>
                        <a:lnTo>
                          <a:pt x="3731" y="1164"/>
                        </a:lnTo>
                        <a:lnTo>
                          <a:pt x="3754" y="1168"/>
                        </a:lnTo>
                        <a:lnTo>
                          <a:pt x="3777" y="1172"/>
                        </a:lnTo>
                        <a:lnTo>
                          <a:pt x="3801" y="1175"/>
                        </a:lnTo>
                        <a:lnTo>
                          <a:pt x="3824" y="1178"/>
                        </a:lnTo>
                        <a:lnTo>
                          <a:pt x="3848" y="1180"/>
                        </a:lnTo>
                        <a:lnTo>
                          <a:pt x="3871" y="1183"/>
                        </a:lnTo>
                        <a:lnTo>
                          <a:pt x="3894" y="1185"/>
                        </a:lnTo>
                        <a:lnTo>
                          <a:pt x="3918" y="1187"/>
                        </a:lnTo>
                        <a:lnTo>
                          <a:pt x="3941" y="1188"/>
                        </a:lnTo>
                        <a:lnTo>
                          <a:pt x="3965" y="1190"/>
                        </a:lnTo>
                        <a:lnTo>
                          <a:pt x="3988" y="1191"/>
                        </a:lnTo>
                        <a:lnTo>
                          <a:pt x="4011" y="1193"/>
                        </a:lnTo>
                        <a:lnTo>
                          <a:pt x="4035" y="1194"/>
                        </a:lnTo>
                        <a:lnTo>
                          <a:pt x="4058" y="1195"/>
                        </a:lnTo>
                        <a:lnTo>
                          <a:pt x="4081" y="1195"/>
                        </a:lnTo>
                        <a:lnTo>
                          <a:pt x="4105" y="1196"/>
                        </a:lnTo>
                        <a:lnTo>
                          <a:pt x="4127" y="1197"/>
                        </a:lnTo>
                        <a:lnTo>
                          <a:pt x="4151" y="1197"/>
                        </a:lnTo>
                        <a:lnTo>
                          <a:pt x="4174" y="1198"/>
                        </a:lnTo>
                        <a:lnTo>
                          <a:pt x="4197" y="1198"/>
                        </a:lnTo>
                        <a:lnTo>
                          <a:pt x="4221" y="1199"/>
                        </a:lnTo>
                        <a:lnTo>
                          <a:pt x="4244" y="1199"/>
                        </a:lnTo>
                        <a:lnTo>
                          <a:pt x="4267" y="1199"/>
                        </a:lnTo>
                        <a:lnTo>
                          <a:pt x="4291" y="1200"/>
                        </a:lnTo>
                        <a:lnTo>
                          <a:pt x="4314" y="1200"/>
                        </a:lnTo>
                        <a:lnTo>
                          <a:pt x="4338" y="1200"/>
                        </a:lnTo>
                        <a:lnTo>
                          <a:pt x="4361" y="1200"/>
                        </a:lnTo>
                        <a:lnTo>
                          <a:pt x="4384" y="1200"/>
                        </a:lnTo>
                        <a:lnTo>
                          <a:pt x="4408" y="1201"/>
                        </a:lnTo>
                        <a:lnTo>
                          <a:pt x="4431" y="1201"/>
                        </a:lnTo>
                        <a:lnTo>
                          <a:pt x="4455" y="1201"/>
                        </a:lnTo>
                        <a:lnTo>
                          <a:pt x="4478" y="1201"/>
                        </a:lnTo>
                        <a:lnTo>
                          <a:pt x="4501" y="1201"/>
                        </a:lnTo>
                        <a:lnTo>
                          <a:pt x="4524" y="1201"/>
                        </a:lnTo>
                        <a:lnTo>
                          <a:pt x="4547" y="1201"/>
                        </a:lnTo>
                        <a:lnTo>
                          <a:pt x="4570" y="1201"/>
                        </a:lnTo>
                        <a:lnTo>
                          <a:pt x="4594" y="1201"/>
                        </a:lnTo>
                        <a:lnTo>
                          <a:pt x="4617" y="1201"/>
                        </a:lnTo>
                        <a:lnTo>
                          <a:pt x="4641" y="1201"/>
                        </a:lnTo>
                        <a:lnTo>
                          <a:pt x="4664" y="1201"/>
                        </a:lnTo>
                        <a:lnTo>
                          <a:pt x="4687" y="1201"/>
                        </a:lnTo>
                        <a:lnTo>
                          <a:pt x="4711" y="1201"/>
                        </a:lnTo>
                        <a:lnTo>
                          <a:pt x="4734" y="1201"/>
                        </a:lnTo>
                        <a:lnTo>
                          <a:pt x="4757" y="1201"/>
                        </a:lnTo>
                        <a:lnTo>
                          <a:pt x="4781" y="1201"/>
                        </a:lnTo>
                        <a:lnTo>
                          <a:pt x="4804" y="1202"/>
                        </a:lnTo>
                        <a:lnTo>
                          <a:pt x="4828" y="1202"/>
                        </a:lnTo>
                        <a:lnTo>
                          <a:pt x="4851" y="1202"/>
                        </a:lnTo>
                        <a:lnTo>
                          <a:pt x="4874" y="1202"/>
                        </a:lnTo>
                        <a:lnTo>
                          <a:pt x="4898" y="1202"/>
                        </a:lnTo>
                        <a:lnTo>
                          <a:pt x="4921" y="1202"/>
                        </a:lnTo>
                        <a:lnTo>
                          <a:pt x="4943" y="1202"/>
                        </a:lnTo>
                        <a:lnTo>
                          <a:pt x="4967" y="1202"/>
                        </a:lnTo>
                        <a:lnTo>
                          <a:pt x="4990" y="1202"/>
                        </a:lnTo>
                        <a:lnTo>
                          <a:pt x="5014" y="1202"/>
                        </a:lnTo>
                        <a:lnTo>
                          <a:pt x="5037" y="1202"/>
                        </a:lnTo>
                        <a:lnTo>
                          <a:pt x="5060" y="1202"/>
                        </a:lnTo>
                        <a:lnTo>
                          <a:pt x="5084" y="1203"/>
                        </a:lnTo>
                        <a:lnTo>
                          <a:pt x="5107" y="1203"/>
                        </a:lnTo>
                        <a:lnTo>
                          <a:pt x="5131" y="1203"/>
                        </a:lnTo>
                        <a:lnTo>
                          <a:pt x="5154" y="1203"/>
                        </a:lnTo>
                        <a:lnTo>
                          <a:pt x="5177" y="1203"/>
                        </a:lnTo>
                        <a:lnTo>
                          <a:pt x="5201" y="1203"/>
                        </a:lnTo>
                        <a:lnTo>
                          <a:pt x="5224" y="1203"/>
                        </a:lnTo>
                        <a:lnTo>
                          <a:pt x="5241" y="1203"/>
                        </a:lnTo>
                      </a:path>
                    </a:pathLst>
                  </a:custGeom>
                  <a:noFill/>
                  <a:ln w="3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607"/>
                    <a:ext cx="131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7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579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4556" y="1579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1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46" y="1266"/>
                    <a:ext cx="1" cy="34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266"/>
                    <a:ext cx="131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556" y="1266"/>
                    <a:ext cx="1" cy="34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607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5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539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471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7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40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8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335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89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3246" y="1267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9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702" y="1266"/>
                    <a:ext cx="1" cy="34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9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4098" y="1266"/>
                    <a:ext cx="1" cy="34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92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845" y="1282"/>
                    <a:ext cx="1" cy="34"/>
                  </a:xfrm>
                  <a:prstGeom prst="line">
                    <a:avLst/>
                  </a:prstGeom>
                  <a:noFill/>
                  <a:ln w="6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9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1842" y="1249"/>
                    <a:ext cx="1374" cy="398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094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1276"/>
                    <a:ext cx="414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LS Slice        :  2042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095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1313"/>
                    <a:ext cx="4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QELS Slice  :  1018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096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1350"/>
                    <a:ext cx="487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Volume      :  18.613 mL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097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1387"/>
                    <a:ext cx="469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Temperature :  28.9 °C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09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1425"/>
                    <a:ext cx="504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Rh          :  1.9 ± 0.1 nm  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0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38" y="629"/>
                    <a:ext cx="2725" cy="625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0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2134" y="700"/>
                    <a:ext cx="2319" cy="4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1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2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2423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3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2713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4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3002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5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292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6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3582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7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3871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8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161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09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4450" y="1114"/>
                    <a:ext cx="1" cy="28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0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2221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1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2272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2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30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3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33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4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235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5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37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6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239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7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2410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8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2511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19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561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0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259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1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262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2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264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3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266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4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5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2700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6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7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2851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8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288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29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291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0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93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1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295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2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2974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3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298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4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3090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5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3141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6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317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7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320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8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322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39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324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0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1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327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2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337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3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3430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4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346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5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3494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6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351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7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8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553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49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0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366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1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720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2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375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3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84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4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80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5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382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6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3843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7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385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8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95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59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400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0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404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1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4073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2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409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3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411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4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4132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5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414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6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4248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7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4299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8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433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69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4363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70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4386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71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72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4422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73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4437" y="1131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174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122"/>
                    <a:ext cx="1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0.60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75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033"/>
                    <a:ext cx="1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0.80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76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945"/>
                    <a:ext cx="1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77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857"/>
                    <a:ext cx="1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1.20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78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768"/>
                    <a:ext cx="1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1.40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7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680"/>
                    <a:ext cx="105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1.60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0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2059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1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221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-7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2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2348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3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2510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-6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4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5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2800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-5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6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2927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7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3089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-4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8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3217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89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-3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0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3507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1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3668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-2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2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3796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3" name="Rectangle 137"/>
                  <p:cNvSpPr>
                    <a:spLocks noChangeArrowheads="1"/>
                  </p:cNvSpPr>
                  <p:nvPr/>
                </p:nvSpPr>
                <p:spPr bwMode="auto">
                  <a:xfrm>
                    <a:off x="3958" y="1159"/>
                    <a:ext cx="4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4" name="Rectangle 138"/>
                  <p:cNvSpPr>
                    <a:spLocks noChangeArrowheads="1"/>
                  </p:cNvSpPr>
                  <p:nvPr/>
                </p:nvSpPr>
                <p:spPr bwMode="auto">
                  <a:xfrm>
                    <a:off x="4086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5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4247" y="1159"/>
                    <a:ext cx="33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6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4375" y="1163"/>
                    <a:ext cx="150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7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4537" y="1159"/>
                    <a:ext cx="33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8" name="Rectangle 142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726" y="844"/>
                    <a:ext cx="402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Correlation function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199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3076" y="1208"/>
                    <a:ext cx="351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Delay time (sec.)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5200" name="Oval 144"/>
                  <p:cNvSpPr>
                    <a:spLocks noChangeArrowheads="1"/>
                  </p:cNvSpPr>
                  <p:nvPr/>
                </p:nvSpPr>
                <p:spPr bwMode="auto">
                  <a:xfrm>
                    <a:off x="4068" y="961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1" name="Oval 145"/>
                  <p:cNvSpPr>
                    <a:spLocks noChangeArrowheads="1"/>
                  </p:cNvSpPr>
                  <p:nvPr/>
                </p:nvSpPr>
                <p:spPr bwMode="auto">
                  <a:xfrm>
                    <a:off x="4083" y="961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2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4097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3" name="Oval 147"/>
                  <p:cNvSpPr>
                    <a:spLocks noChangeArrowheads="1"/>
                  </p:cNvSpPr>
                  <p:nvPr/>
                </p:nvSpPr>
                <p:spPr bwMode="auto">
                  <a:xfrm>
                    <a:off x="4109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4" name="Oval 148"/>
                  <p:cNvSpPr>
                    <a:spLocks noChangeArrowheads="1"/>
                  </p:cNvSpPr>
                  <p:nvPr/>
                </p:nvSpPr>
                <p:spPr bwMode="auto">
                  <a:xfrm>
                    <a:off x="4120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5" name="Oval 149"/>
                  <p:cNvSpPr>
                    <a:spLocks noChangeArrowheads="1"/>
                  </p:cNvSpPr>
                  <p:nvPr/>
                </p:nvSpPr>
                <p:spPr bwMode="auto">
                  <a:xfrm>
                    <a:off x="4130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6" name="Oval 150"/>
                  <p:cNvSpPr>
                    <a:spLocks noChangeArrowheads="1"/>
                  </p:cNvSpPr>
                  <p:nvPr/>
                </p:nvSpPr>
                <p:spPr bwMode="auto">
                  <a:xfrm>
                    <a:off x="4139" y="961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7" name="Oval 151"/>
                  <p:cNvSpPr>
                    <a:spLocks noChangeArrowheads="1"/>
                  </p:cNvSpPr>
                  <p:nvPr/>
                </p:nvSpPr>
                <p:spPr bwMode="auto">
                  <a:xfrm>
                    <a:off x="4148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8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4156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09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4171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0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4184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1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4196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2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207" y="14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3" name="Oval 157"/>
                  <p:cNvSpPr>
                    <a:spLocks noChangeArrowheads="1"/>
                  </p:cNvSpPr>
                  <p:nvPr/>
                </p:nvSpPr>
                <p:spPr bwMode="auto">
                  <a:xfrm>
                    <a:off x="4217" y="14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4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4226" y="14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5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4235" y="14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6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406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7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406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8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407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19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4082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0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4082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1" name="Line 1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89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2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409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3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409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4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4102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5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410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6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410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7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411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8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411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29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411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0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4125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1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2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3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4135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4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4138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5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4138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6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414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7" name="Line 181"/>
                  <p:cNvSpPr>
                    <a:spLocks noChangeShapeType="1"/>
                  </p:cNvSpPr>
                  <p:nvPr/>
                </p:nvSpPr>
                <p:spPr bwMode="auto">
                  <a:xfrm>
                    <a:off x="414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8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414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39" name="Line 1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53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0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415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1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415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2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4161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3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4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5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6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4182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7" name="Line 191"/>
                  <p:cNvSpPr>
                    <a:spLocks noChangeShapeType="1"/>
                  </p:cNvSpPr>
                  <p:nvPr/>
                </p:nvSpPr>
                <p:spPr bwMode="auto">
                  <a:xfrm>
                    <a:off x="4182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8" name="Line 1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89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49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419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0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419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1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4201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2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4205" y="14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3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4205" y="14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4" name="Line 198"/>
                  <p:cNvSpPr>
                    <a:spLocks noChangeShapeType="1"/>
                  </p:cNvSpPr>
                  <p:nvPr/>
                </p:nvSpPr>
                <p:spPr bwMode="auto">
                  <a:xfrm>
                    <a:off x="4212" y="14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5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4215" y="14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6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4215" y="14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7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4222" y="14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8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4225" y="14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59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4225" y="14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0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4231" y="14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5462" name="Group 406"/>
                <p:cNvGrpSpPr>
                  <a:grpSpLocks/>
                </p:cNvGrpSpPr>
                <p:nvPr/>
              </p:nvGrpSpPr>
              <p:grpSpPr bwMode="auto">
                <a:xfrm>
                  <a:off x="2134" y="700"/>
                  <a:ext cx="2317" cy="713"/>
                  <a:chOff x="2134" y="700"/>
                  <a:chExt cx="2317" cy="713"/>
                </a:xfrm>
              </p:grpSpPr>
              <p:sp>
                <p:nvSpPr>
                  <p:cNvPr id="45262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4233" y="14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3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4233" y="14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4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14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5" name="Oval 209"/>
                  <p:cNvSpPr>
                    <a:spLocks noChangeArrowheads="1"/>
                  </p:cNvSpPr>
                  <p:nvPr/>
                </p:nvSpPr>
                <p:spPr bwMode="auto">
                  <a:xfrm>
                    <a:off x="4068" y="961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6" name="Oval 210"/>
                  <p:cNvSpPr>
                    <a:spLocks noChangeArrowheads="1"/>
                  </p:cNvSpPr>
                  <p:nvPr/>
                </p:nvSpPr>
                <p:spPr bwMode="auto">
                  <a:xfrm>
                    <a:off x="4083" y="961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7" name="Oval 211"/>
                  <p:cNvSpPr>
                    <a:spLocks noChangeArrowheads="1"/>
                  </p:cNvSpPr>
                  <p:nvPr/>
                </p:nvSpPr>
                <p:spPr bwMode="auto">
                  <a:xfrm>
                    <a:off x="4097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8" name="Oval 212"/>
                  <p:cNvSpPr>
                    <a:spLocks noChangeArrowheads="1"/>
                  </p:cNvSpPr>
                  <p:nvPr/>
                </p:nvSpPr>
                <p:spPr bwMode="auto">
                  <a:xfrm>
                    <a:off x="4109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69" name="Oval 213"/>
                  <p:cNvSpPr>
                    <a:spLocks noChangeArrowheads="1"/>
                  </p:cNvSpPr>
                  <p:nvPr/>
                </p:nvSpPr>
                <p:spPr bwMode="auto">
                  <a:xfrm>
                    <a:off x="4120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0" name="Oval 214"/>
                  <p:cNvSpPr>
                    <a:spLocks noChangeArrowheads="1"/>
                  </p:cNvSpPr>
                  <p:nvPr/>
                </p:nvSpPr>
                <p:spPr bwMode="auto">
                  <a:xfrm>
                    <a:off x="4130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1" name="Oval 215"/>
                  <p:cNvSpPr>
                    <a:spLocks noChangeArrowheads="1"/>
                  </p:cNvSpPr>
                  <p:nvPr/>
                </p:nvSpPr>
                <p:spPr bwMode="auto">
                  <a:xfrm>
                    <a:off x="4139" y="961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2" name="Oval 216"/>
                  <p:cNvSpPr>
                    <a:spLocks noChangeArrowheads="1"/>
                  </p:cNvSpPr>
                  <p:nvPr/>
                </p:nvSpPr>
                <p:spPr bwMode="auto">
                  <a:xfrm>
                    <a:off x="4148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3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4156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4" name="Oval 218"/>
                  <p:cNvSpPr>
                    <a:spLocks noChangeArrowheads="1"/>
                  </p:cNvSpPr>
                  <p:nvPr/>
                </p:nvSpPr>
                <p:spPr bwMode="auto">
                  <a:xfrm>
                    <a:off x="4171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5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4184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6" name="Oval 220"/>
                  <p:cNvSpPr>
                    <a:spLocks noChangeArrowheads="1"/>
                  </p:cNvSpPr>
                  <p:nvPr/>
                </p:nvSpPr>
                <p:spPr bwMode="auto">
                  <a:xfrm>
                    <a:off x="4196" y="961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77" name="Oval 221"/>
                  <p:cNvSpPr>
                    <a:spLocks noChangeArrowheads="1"/>
                  </p:cNvSpPr>
                  <p:nvPr/>
                </p:nvSpPr>
                <p:spPr bwMode="auto">
                  <a:xfrm>
                    <a:off x="4207" y="14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1" name="Freeform 225"/>
                  <p:cNvSpPr>
                    <a:spLocks/>
                  </p:cNvSpPr>
                  <p:nvPr/>
                </p:nvSpPr>
                <p:spPr bwMode="auto">
                  <a:xfrm>
                    <a:off x="2134" y="786"/>
                    <a:ext cx="2106" cy="178"/>
                  </a:xfrm>
                  <a:custGeom>
                    <a:avLst/>
                    <a:gdLst/>
                    <a:ahLst/>
                    <a:cxnLst>
                      <a:cxn ang="0">
                        <a:pos x="1136" y="61"/>
                      </a:cxn>
                      <a:cxn ang="0">
                        <a:pos x="1597" y="153"/>
                      </a:cxn>
                      <a:cxn ang="0">
                        <a:pos x="1833" y="236"/>
                      </a:cxn>
                      <a:cxn ang="0">
                        <a:pos x="1994" y="308"/>
                      </a:cxn>
                      <a:cxn ang="0">
                        <a:pos x="2115" y="374"/>
                      </a:cxn>
                      <a:cxn ang="0">
                        <a:pos x="2241" y="449"/>
                      </a:cxn>
                      <a:cxn ang="0">
                        <a:pos x="2386" y="542"/>
                      </a:cxn>
                      <a:cxn ang="0">
                        <a:pos x="2498" y="615"/>
                      </a:cxn>
                      <a:cxn ang="0">
                        <a:pos x="2643" y="705"/>
                      </a:cxn>
                      <a:cxn ang="0">
                        <a:pos x="2776" y="776"/>
                      </a:cxn>
                      <a:cxn ang="0">
                        <a:pos x="2879" y="819"/>
                      </a:cxn>
                      <a:cxn ang="0">
                        <a:pos x="3039" y="863"/>
                      </a:cxn>
                      <a:cxn ang="0">
                        <a:pos x="3161" y="880"/>
                      </a:cxn>
                      <a:cxn ang="0">
                        <a:pos x="3288" y="888"/>
                      </a:cxn>
                      <a:cxn ang="0">
                        <a:pos x="3433" y="890"/>
                      </a:cxn>
                      <a:cxn ang="0">
                        <a:pos x="3544" y="891"/>
                      </a:cxn>
                      <a:cxn ang="0">
                        <a:pos x="3689" y="891"/>
                      </a:cxn>
                      <a:cxn ang="0">
                        <a:pos x="3821" y="891"/>
                      </a:cxn>
                      <a:cxn ang="0">
                        <a:pos x="3926" y="891"/>
                      </a:cxn>
                      <a:cxn ang="0">
                        <a:pos x="4085" y="891"/>
                      </a:cxn>
                      <a:cxn ang="0">
                        <a:pos x="4207" y="891"/>
                      </a:cxn>
                      <a:cxn ang="0">
                        <a:pos x="4333" y="891"/>
                      </a:cxn>
                      <a:cxn ang="0">
                        <a:pos x="4478" y="891"/>
                      </a:cxn>
                      <a:cxn ang="0">
                        <a:pos x="4591" y="891"/>
                      </a:cxn>
                      <a:cxn ang="0">
                        <a:pos x="4735" y="891"/>
                      </a:cxn>
                      <a:cxn ang="0">
                        <a:pos x="4867" y="891"/>
                      </a:cxn>
                      <a:cxn ang="0">
                        <a:pos x="4972" y="891"/>
                      </a:cxn>
                      <a:cxn ang="0">
                        <a:pos x="5132" y="891"/>
                      </a:cxn>
                      <a:cxn ang="0">
                        <a:pos x="5253" y="891"/>
                      </a:cxn>
                      <a:cxn ang="0">
                        <a:pos x="5379" y="891"/>
                      </a:cxn>
                      <a:cxn ang="0">
                        <a:pos x="5524" y="891"/>
                      </a:cxn>
                      <a:cxn ang="0">
                        <a:pos x="5636" y="891"/>
                      </a:cxn>
                      <a:cxn ang="0">
                        <a:pos x="5781" y="891"/>
                      </a:cxn>
                      <a:cxn ang="0">
                        <a:pos x="5913" y="891"/>
                      </a:cxn>
                      <a:cxn ang="0">
                        <a:pos x="6017" y="891"/>
                      </a:cxn>
                      <a:cxn ang="0">
                        <a:pos x="6178" y="891"/>
                      </a:cxn>
                      <a:cxn ang="0">
                        <a:pos x="6299" y="891"/>
                      </a:cxn>
                      <a:cxn ang="0">
                        <a:pos x="6425" y="891"/>
                      </a:cxn>
                      <a:cxn ang="0">
                        <a:pos x="6570" y="891"/>
                      </a:cxn>
                      <a:cxn ang="0">
                        <a:pos x="6682" y="891"/>
                      </a:cxn>
                      <a:cxn ang="0">
                        <a:pos x="6827" y="891"/>
                      </a:cxn>
                      <a:cxn ang="0">
                        <a:pos x="6958" y="891"/>
                      </a:cxn>
                      <a:cxn ang="0">
                        <a:pos x="7063" y="891"/>
                      </a:cxn>
                      <a:cxn ang="0">
                        <a:pos x="7223" y="891"/>
                      </a:cxn>
                      <a:cxn ang="0">
                        <a:pos x="7345" y="891"/>
                      </a:cxn>
                      <a:cxn ang="0">
                        <a:pos x="7472" y="891"/>
                      </a:cxn>
                      <a:cxn ang="0">
                        <a:pos x="7615" y="891"/>
                      </a:cxn>
                      <a:cxn ang="0">
                        <a:pos x="7728" y="891"/>
                      </a:cxn>
                      <a:cxn ang="0">
                        <a:pos x="7872" y="891"/>
                      </a:cxn>
                      <a:cxn ang="0">
                        <a:pos x="8005" y="891"/>
                      </a:cxn>
                      <a:cxn ang="0">
                        <a:pos x="8109" y="891"/>
                      </a:cxn>
                      <a:cxn ang="0">
                        <a:pos x="8269" y="891"/>
                      </a:cxn>
                      <a:cxn ang="0">
                        <a:pos x="8390" y="891"/>
                      </a:cxn>
                    </a:cxnLst>
                    <a:rect l="0" t="0" r="r" b="b"/>
                    <a:pathLst>
                      <a:path w="8425" h="891">
                        <a:moveTo>
                          <a:pt x="0" y="0"/>
                        </a:moveTo>
                        <a:lnTo>
                          <a:pt x="788" y="28"/>
                        </a:lnTo>
                        <a:lnTo>
                          <a:pt x="1136" y="61"/>
                        </a:lnTo>
                        <a:lnTo>
                          <a:pt x="1340" y="93"/>
                        </a:lnTo>
                        <a:lnTo>
                          <a:pt x="1485" y="124"/>
                        </a:lnTo>
                        <a:lnTo>
                          <a:pt x="1597" y="153"/>
                        </a:lnTo>
                        <a:lnTo>
                          <a:pt x="1689" y="182"/>
                        </a:lnTo>
                        <a:lnTo>
                          <a:pt x="1767" y="210"/>
                        </a:lnTo>
                        <a:lnTo>
                          <a:pt x="1833" y="236"/>
                        </a:lnTo>
                        <a:lnTo>
                          <a:pt x="1892" y="261"/>
                        </a:lnTo>
                        <a:lnTo>
                          <a:pt x="1946" y="285"/>
                        </a:lnTo>
                        <a:lnTo>
                          <a:pt x="1994" y="308"/>
                        </a:lnTo>
                        <a:lnTo>
                          <a:pt x="2037" y="332"/>
                        </a:lnTo>
                        <a:lnTo>
                          <a:pt x="2077" y="353"/>
                        </a:lnTo>
                        <a:lnTo>
                          <a:pt x="2115" y="374"/>
                        </a:lnTo>
                        <a:lnTo>
                          <a:pt x="2150" y="394"/>
                        </a:lnTo>
                        <a:lnTo>
                          <a:pt x="2182" y="413"/>
                        </a:lnTo>
                        <a:lnTo>
                          <a:pt x="2241" y="449"/>
                        </a:lnTo>
                        <a:lnTo>
                          <a:pt x="2294" y="483"/>
                        </a:lnTo>
                        <a:lnTo>
                          <a:pt x="2342" y="514"/>
                        </a:lnTo>
                        <a:lnTo>
                          <a:pt x="2386" y="542"/>
                        </a:lnTo>
                        <a:lnTo>
                          <a:pt x="2427" y="568"/>
                        </a:lnTo>
                        <a:lnTo>
                          <a:pt x="2464" y="593"/>
                        </a:lnTo>
                        <a:lnTo>
                          <a:pt x="2498" y="615"/>
                        </a:lnTo>
                        <a:lnTo>
                          <a:pt x="2531" y="637"/>
                        </a:lnTo>
                        <a:lnTo>
                          <a:pt x="2591" y="674"/>
                        </a:lnTo>
                        <a:lnTo>
                          <a:pt x="2643" y="705"/>
                        </a:lnTo>
                        <a:lnTo>
                          <a:pt x="2691" y="732"/>
                        </a:lnTo>
                        <a:lnTo>
                          <a:pt x="2734" y="755"/>
                        </a:lnTo>
                        <a:lnTo>
                          <a:pt x="2776" y="776"/>
                        </a:lnTo>
                        <a:lnTo>
                          <a:pt x="2812" y="792"/>
                        </a:lnTo>
                        <a:lnTo>
                          <a:pt x="2847" y="807"/>
                        </a:lnTo>
                        <a:lnTo>
                          <a:pt x="2879" y="819"/>
                        </a:lnTo>
                        <a:lnTo>
                          <a:pt x="2939" y="838"/>
                        </a:lnTo>
                        <a:lnTo>
                          <a:pt x="2992" y="853"/>
                        </a:lnTo>
                        <a:lnTo>
                          <a:pt x="3039" y="863"/>
                        </a:lnTo>
                        <a:lnTo>
                          <a:pt x="3084" y="870"/>
                        </a:lnTo>
                        <a:lnTo>
                          <a:pt x="3124" y="876"/>
                        </a:lnTo>
                        <a:lnTo>
                          <a:pt x="3161" y="880"/>
                        </a:lnTo>
                        <a:lnTo>
                          <a:pt x="3195" y="883"/>
                        </a:lnTo>
                        <a:lnTo>
                          <a:pt x="3228" y="885"/>
                        </a:lnTo>
                        <a:lnTo>
                          <a:pt x="3288" y="888"/>
                        </a:lnTo>
                        <a:lnTo>
                          <a:pt x="3340" y="889"/>
                        </a:lnTo>
                        <a:lnTo>
                          <a:pt x="3388" y="890"/>
                        </a:lnTo>
                        <a:lnTo>
                          <a:pt x="3433" y="890"/>
                        </a:lnTo>
                        <a:lnTo>
                          <a:pt x="3473" y="890"/>
                        </a:lnTo>
                        <a:lnTo>
                          <a:pt x="3509" y="890"/>
                        </a:lnTo>
                        <a:lnTo>
                          <a:pt x="3544" y="891"/>
                        </a:lnTo>
                        <a:lnTo>
                          <a:pt x="3577" y="891"/>
                        </a:lnTo>
                        <a:lnTo>
                          <a:pt x="3636" y="891"/>
                        </a:lnTo>
                        <a:lnTo>
                          <a:pt x="3689" y="891"/>
                        </a:lnTo>
                        <a:lnTo>
                          <a:pt x="3737" y="891"/>
                        </a:lnTo>
                        <a:lnTo>
                          <a:pt x="3781" y="891"/>
                        </a:lnTo>
                        <a:lnTo>
                          <a:pt x="3821" y="891"/>
                        </a:lnTo>
                        <a:lnTo>
                          <a:pt x="3858" y="891"/>
                        </a:lnTo>
                        <a:lnTo>
                          <a:pt x="3892" y="891"/>
                        </a:lnTo>
                        <a:lnTo>
                          <a:pt x="3926" y="891"/>
                        </a:lnTo>
                        <a:lnTo>
                          <a:pt x="3985" y="891"/>
                        </a:lnTo>
                        <a:lnTo>
                          <a:pt x="4037" y="891"/>
                        </a:lnTo>
                        <a:lnTo>
                          <a:pt x="4085" y="891"/>
                        </a:lnTo>
                        <a:lnTo>
                          <a:pt x="4130" y="891"/>
                        </a:lnTo>
                        <a:lnTo>
                          <a:pt x="4170" y="891"/>
                        </a:lnTo>
                        <a:lnTo>
                          <a:pt x="4207" y="891"/>
                        </a:lnTo>
                        <a:lnTo>
                          <a:pt x="4242" y="891"/>
                        </a:lnTo>
                        <a:lnTo>
                          <a:pt x="4274" y="891"/>
                        </a:lnTo>
                        <a:lnTo>
                          <a:pt x="4333" y="891"/>
                        </a:lnTo>
                        <a:lnTo>
                          <a:pt x="4386" y="891"/>
                        </a:lnTo>
                        <a:lnTo>
                          <a:pt x="4434" y="891"/>
                        </a:lnTo>
                        <a:lnTo>
                          <a:pt x="4478" y="891"/>
                        </a:lnTo>
                        <a:lnTo>
                          <a:pt x="4518" y="891"/>
                        </a:lnTo>
                        <a:lnTo>
                          <a:pt x="4555" y="891"/>
                        </a:lnTo>
                        <a:lnTo>
                          <a:pt x="4591" y="891"/>
                        </a:lnTo>
                        <a:lnTo>
                          <a:pt x="4623" y="891"/>
                        </a:lnTo>
                        <a:lnTo>
                          <a:pt x="4682" y="891"/>
                        </a:lnTo>
                        <a:lnTo>
                          <a:pt x="4735" y="891"/>
                        </a:lnTo>
                        <a:lnTo>
                          <a:pt x="4783" y="891"/>
                        </a:lnTo>
                        <a:lnTo>
                          <a:pt x="4827" y="891"/>
                        </a:lnTo>
                        <a:lnTo>
                          <a:pt x="4867" y="891"/>
                        </a:lnTo>
                        <a:lnTo>
                          <a:pt x="4904" y="891"/>
                        </a:lnTo>
                        <a:lnTo>
                          <a:pt x="4939" y="891"/>
                        </a:lnTo>
                        <a:lnTo>
                          <a:pt x="4972" y="891"/>
                        </a:lnTo>
                        <a:lnTo>
                          <a:pt x="5031" y="891"/>
                        </a:lnTo>
                        <a:lnTo>
                          <a:pt x="5084" y="891"/>
                        </a:lnTo>
                        <a:lnTo>
                          <a:pt x="5132" y="891"/>
                        </a:lnTo>
                        <a:lnTo>
                          <a:pt x="5175" y="891"/>
                        </a:lnTo>
                        <a:lnTo>
                          <a:pt x="5215" y="891"/>
                        </a:lnTo>
                        <a:lnTo>
                          <a:pt x="5253" y="891"/>
                        </a:lnTo>
                        <a:lnTo>
                          <a:pt x="5288" y="891"/>
                        </a:lnTo>
                        <a:lnTo>
                          <a:pt x="5320" y="891"/>
                        </a:lnTo>
                        <a:lnTo>
                          <a:pt x="5379" y="891"/>
                        </a:lnTo>
                        <a:lnTo>
                          <a:pt x="5433" y="891"/>
                        </a:lnTo>
                        <a:lnTo>
                          <a:pt x="5480" y="891"/>
                        </a:lnTo>
                        <a:lnTo>
                          <a:pt x="5524" y="891"/>
                        </a:lnTo>
                        <a:lnTo>
                          <a:pt x="5564" y="891"/>
                        </a:lnTo>
                        <a:lnTo>
                          <a:pt x="5602" y="891"/>
                        </a:lnTo>
                        <a:lnTo>
                          <a:pt x="5636" y="891"/>
                        </a:lnTo>
                        <a:lnTo>
                          <a:pt x="5669" y="891"/>
                        </a:lnTo>
                        <a:lnTo>
                          <a:pt x="5728" y="891"/>
                        </a:lnTo>
                        <a:lnTo>
                          <a:pt x="5781" y="891"/>
                        </a:lnTo>
                        <a:lnTo>
                          <a:pt x="5829" y="891"/>
                        </a:lnTo>
                        <a:lnTo>
                          <a:pt x="5872" y="891"/>
                        </a:lnTo>
                        <a:lnTo>
                          <a:pt x="5913" y="891"/>
                        </a:lnTo>
                        <a:lnTo>
                          <a:pt x="5950" y="891"/>
                        </a:lnTo>
                        <a:lnTo>
                          <a:pt x="5985" y="891"/>
                        </a:lnTo>
                        <a:lnTo>
                          <a:pt x="6017" y="891"/>
                        </a:lnTo>
                        <a:lnTo>
                          <a:pt x="6076" y="891"/>
                        </a:lnTo>
                        <a:lnTo>
                          <a:pt x="6130" y="891"/>
                        </a:lnTo>
                        <a:lnTo>
                          <a:pt x="6178" y="891"/>
                        </a:lnTo>
                        <a:lnTo>
                          <a:pt x="6221" y="891"/>
                        </a:lnTo>
                        <a:lnTo>
                          <a:pt x="6261" y="891"/>
                        </a:lnTo>
                        <a:lnTo>
                          <a:pt x="6299" y="891"/>
                        </a:lnTo>
                        <a:lnTo>
                          <a:pt x="6333" y="891"/>
                        </a:lnTo>
                        <a:lnTo>
                          <a:pt x="6366" y="891"/>
                        </a:lnTo>
                        <a:lnTo>
                          <a:pt x="6425" y="891"/>
                        </a:lnTo>
                        <a:lnTo>
                          <a:pt x="6478" y="891"/>
                        </a:lnTo>
                        <a:lnTo>
                          <a:pt x="6526" y="891"/>
                        </a:lnTo>
                        <a:lnTo>
                          <a:pt x="6570" y="891"/>
                        </a:lnTo>
                        <a:lnTo>
                          <a:pt x="6610" y="891"/>
                        </a:lnTo>
                        <a:lnTo>
                          <a:pt x="6648" y="891"/>
                        </a:lnTo>
                        <a:lnTo>
                          <a:pt x="6682" y="891"/>
                        </a:lnTo>
                        <a:lnTo>
                          <a:pt x="6714" y="891"/>
                        </a:lnTo>
                        <a:lnTo>
                          <a:pt x="6773" y="891"/>
                        </a:lnTo>
                        <a:lnTo>
                          <a:pt x="6827" y="891"/>
                        </a:lnTo>
                        <a:lnTo>
                          <a:pt x="6875" y="891"/>
                        </a:lnTo>
                        <a:lnTo>
                          <a:pt x="6918" y="891"/>
                        </a:lnTo>
                        <a:lnTo>
                          <a:pt x="6958" y="891"/>
                        </a:lnTo>
                        <a:lnTo>
                          <a:pt x="6996" y="891"/>
                        </a:lnTo>
                        <a:lnTo>
                          <a:pt x="7031" y="891"/>
                        </a:lnTo>
                        <a:lnTo>
                          <a:pt x="7063" y="891"/>
                        </a:lnTo>
                        <a:lnTo>
                          <a:pt x="7122" y="891"/>
                        </a:lnTo>
                        <a:lnTo>
                          <a:pt x="7175" y="891"/>
                        </a:lnTo>
                        <a:lnTo>
                          <a:pt x="7223" y="891"/>
                        </a:lnTo>
                        <a:lnTo>
                          <a:pt x="7267" y="891"/>
                        </a:lnTo>
                        <a:lnTo>
                          <a:pt x="7308" y="891"/>
                        </a:lnTo>
                        <a:lnTo>
                          <a:pt x="7345" y="891"/>
                        </a:lnTo>
                        <a:lnTo>
                          <a:pt x="7379" y="891"/>
                        </a:lnTo>
                        <a:lnTo>
                          <a:pt x="7411" y="891"/>
                        </a:lnTo>
                        <a:lnTo>
                          <a:pt x="7472" y="891"/>
                        </a:lnTo>
                        <a:lnTo>
                          <a:pt x="7524" y="891"/>
                        </a:lnTo>
                        <a:lnTo>
                          <a:pt x="7572" y="891"/>
                        </a:lnTo>
                        <a:lnTo>
                          <a:pt x="7615" y="891"/>
                        </a:lnTo>
                        <a:lnTo>
                          <a:pt x="7656" y="891"/>
                        </a:lnTo>
                        <a:lnTo>
                          <a:pt x="7693" y="891"/>
                        </a:lnTo>
                        <a:lnTo>
                          <a:pt x="7728" y="891"/>
                        </a:lnTo>
                        <a:lnTo>
                          <a:pt x="7760" y="891"/>
                        </a:lnTo>
                        <a:lnTo>
                          <a:pt x="7820" y="891"/>
                        </a:lnTo>
                        <a:lnTo>
                          <a:pt x="7872" y="891"/>
                        </a:lnTo>
                        <a:lnTo>
                          <a:pt x="7920" y="891"/>
                        </a:lnTo>
                        <a:lnTo>
                          <a:pt x="7965" y="891"/>
                        </a:lnTo>
                        <a:lnTo>
                          <a:pt x="8005" y="891"/>
                        </a:lnTo>
                        <a:lnTo>
                          <a:pt x="8042" y="891"/>
                        </a:lnTo>
                        <a:lnTo>
                          <a:pt x="8076" y="891"/>
                        </a:lnTo>
                        <a:lnTo>
                          <a:pt x="8109" y="891"/>
                        </a:lnTo>
                        <a:lnTo>
                          <a:pt x="8169" y="891"/>
                        </a:lnTo>
                        <a:lnTo>
                          <a:pt x="8221" y="891"/>
                        </a:lnTo>
                        <a:lnTo>
                          <a:pt x="8269" y="891"/>
                        </a:lnTo>
                        <a:lnTo>
                          <a:pt x="8313" y="891"/>
                        </a:lnTo>
                        <a:lnTo>
                          <a:pt x="8354" y="891"/>
                        </a:lnTo>
                        <a:lnTo>
                          <a:pt x="8390" y="891"/>
                        </a:lnTo>
                        <a:lnTo>
                          <a:pt x="8425" y="891"/>
                        </a:lnTo>
                      </a:path>
                    </a:pathLst>
                  </a:custGeom>
                  <a:noFill/>
                  <a:ln w="6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2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142"/>
                    <a:ext cx="2316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3" name="Line 227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4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2423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5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2713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6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3002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7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3292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8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3582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89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3871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0" name="Line 234"/>
                  <p:cNvSpPr>
                    <a:spLocks noChangeShapeType="1"/>
                  </p:cNvSpPr>
                  <p:nvPr/>
                </p:nvSpPr>
                <p:spPr bwMode="auto">
                  <a:xfrm>
                    <a:off x="4161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1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4450" y="1114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2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2221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3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2272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4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230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5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233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6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235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7" name="Line 241"/>
                  <p:cNvSpPr>
                    <a:spLocks noChangeShapeType="1"/>
                  </p:cNvSpPr>
                  <p:nvPr/>
                </p:nvSpPr>
                <p:spPr bwMode="auto">
                  <a:xfrm>
                    <a:off x="237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8" name="Line 242"/>
                  <p:cNvSpPr>
                    <a:spLocks noChangeShapeType="1"/>
                  </p:cNvSpPr>
                  <p:nvPr/>
                </p:nvSpPr>
                <p:spPr bwMode="auto">
                  <a:xfrm>
                    <a:off x="239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299" name="Line 243"/>
                  <p:cNvSpPr>
                    <a:spLocks noChangeShapeType="1"/>
                  </p:cNvSpPr>
                  <p:nvPr/>
                </p:nvSpPr>
                <p:spPr bwMode="auto">
                  <a:xfrm>
                    <a:off x="2410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0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2511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1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2561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2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259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3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262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4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264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5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266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6" name="Line 250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7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2700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8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09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2851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0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288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1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291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2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293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3" name="Line 257"/>
                  <p:cNvSpPr>
                    <a:spLocks noChangeShapeType="1"/>
                  </p:cNvSpPr>
                  <p:nvPr/>
                </p:nvSpPr>
                <p:spPr bwMode="auto">
                  <a:xfrm>
                    <a:off x="295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4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2974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5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298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6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3090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7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3141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8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317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19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320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0" name="Line 264"/>
                  <p:cNvSpPr>
                    <a:spLocks noChangeShapeType="1"/>
                  </p:cNvSpPr>
                  <p:nvPr/>
                </p:nvSpPr>
                <p:spPr bwMode="auto">
                  <a:xfrm>
                    <a:off x="322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1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324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2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3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27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4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337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5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3430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6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46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7" name="Line 271"/>
                  <p:cNvSpPr>
                    <a:spLocks noChangeShapeType="1"/>
                  </p:cNvSpPr>
                  <p:nvPr/>
                </p:nvSpPr>
                <p:spPr bwMode="auto">
                  <a:xfrm>
                    <a:off x="3494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8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351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29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0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3553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1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2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66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3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3720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4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375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5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784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6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380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7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382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8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843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39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385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0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395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1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00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2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404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3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4073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4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09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5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411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6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4132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7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4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8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4248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49" name="Line 293"/>
                  <p:cNvSpPr>
                    <a:spLocks noChangeShapeType="1"/>
                  </p:cNvSpPr>
                  <p:nvPr/>
                </p:nvSpPr>
                <p:spPr bwMode="auto">
                  <a:xfrm>
                    <a:off x="4299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0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33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1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4363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2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4386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3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4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4422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5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4437" y="1131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6" name="Line 3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34" y="700"/>
                    <a:ext cx="1" cy="44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7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700"/>
                    <a:ext cx="2316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8" name="Line 302"/>
                  <p:cNvSpPr>
                    <a:spLocks noChangeShapeType="1"/>
                  </p:cNvSpPr>
                  <p:nvPr/>
                </p:nvSpPr>
                <p:spPr bwMode="auto">
                  <a:xfrm>
                    <a:off x="4450" y="700"/>
                    <a:ext cx="1" cy="44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59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142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0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120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1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098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2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076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3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05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4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031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5" name="Line 309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1009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6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987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7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965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8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943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69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921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0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899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1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876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2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854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3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832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4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810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5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788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6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766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7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744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8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722"/>
                    <a:ext cx="2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79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134" y="700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0" name="Oval 324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77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1" name="Oval 325"/>
                  <p:cNvSpPr>
                    <a:spLocks noChangeArrowheads="1"/>
                  </p:cNvSpPr>
                  <p:nvPr/>
                </p:nvSpPr>
                <p:spPr bwMode="auto">
                  <a:xfrm>
                    <a:off x="2413" y="77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2" name="Oval 326"/>
                  <p:cNvSpPr>
                    <a:spLocks noChangeArrowheads="1"/>
                  </p:cNvSpPr>
                  <p:nvPr/>
                </p:nvSpPr>
                <p:spPr bwMode="auto">
                  <a:xfrm>
                    <a:off x="2463" y="82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3" name="Oval 3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81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4" name="Oval 328"/>
                  <p:cNvSpPr>
                    <a:spLocks noChangeArrowheads="1"/>
                  </p:cNvSpPr>
                  <p:nvPr/>
                </p:nvSpPr>
                <p:spPr bwMode="auto">
                  <a:xfrm>
                    <a:off x="2528" y="80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5" name="Oval 329"/>
                  <p:cNvSpPr>
                    <a:spLocks noChangeArrowheads="1"/>
                  </p:cNvSpPr>
                  <p:nvPr/>
                </p:nvSpPr>
                <p:spPr bwMode="auto">
                  <a:xfrm>
                    <a:off x="2551" y="84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6" name="Oval 330"/>
                  <p:cNvSpPr>
                    <a:spLocks noChangeArrowheads="1"/>
                  </p:cNvSpPr>
                  <p:nvPr/>
                </p:nvSpPr>
                <p:spPr bwMode="auto">
                  <a:xfrm>
                    <a:off x="2570" y="7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7" name="Oval 331"/>
                  <p:cNvSpPr>
                    <a:spLocks noChangeArrowheads="1"/>
                  </p:cNvSpPr>
                  <p:nvPr/>
                </p:nvSpPr>
                <p:spPr bwMode="auto">
                  <a:xfrm>
                    <a:off x="2587" y="83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8" name="Oval 332"/>
                  <p:cNvSpPr>
                    <a:spLocks noChangeArrowheads="1"/>
                  </p:cNvSpPr>
                  <p:nvPr/>
                </p:nvSpPr>
                <p:spPr bwMode="auto">
                  <a:xfrm>
                    <a:off x="2602" y="8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89" name="Oval 333"/>
                  <p:cNvSpPr>
                    <a:spLocks noChangeArrowheads="1"/>
                  </p:cNvSpPr>
                  <p:nvPr/>
                </p:nvSpPr>
                <p:spPr bwMode="auto">
                  <a:xfrm>
                    <a:off x="2615" y="83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0" name="Oval 334"/>
                  <p:cNvSpPr>
                    <a:spLocks noChangeArrowheads="1"/>
                  </p:cNvSpPr>
                  <p:nvPr/>
                </p:nvSpPr>
                <p:spPr bwMode="auto">
                  <a:xfrm>
                    <a:off x="2627" y="81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1" name="Oval 335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83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2" name="Oval 336"/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82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3" name="Oval 337"/>
                  <p:cNvSpPr>
                    <a:spLocks noChangeArrowheads="1"/>
                  </p:cNvSpPr>
                  <p:nvPr/>
                </p:nvSpPr>
                <p:spPr bwMode="auto">
                  <a:xfrm>
                    <a:off x="2657" y="8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4" name="Oval 338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88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5" name="Oval 339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85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6" name="Oval 340"/>
                  <p:cNvSpPr>
                    <a:spLocks noChangeArrowheads="1"/>
                  </p:cNvSpPr>
                  <p:nvPr/>
                </p:nvSpPr>
                <p:spPr bwMode="auto">
                  <a:xfrm>
                    <a:off x="2689" y="89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7" name="Oval 341"/>
                  <p:cNvSpPr>
                    <a:spLocks noChangeArrowheads="1"/>
                  </p:cNvSpPr>
                  <p:nvPr/>
                </p:nvSpPr>
                <p:spPr bwMode="auto">
                  <a:xfrm>
                    <a:off x="2702" y="87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8" name="Oval 342"/>
                  <p:cNvSpPr>
                    <a:spLocks noChangeArrowheads="1"/>
                  </p:cNvSpPr>
                  <p:nvPr/>
                </p:nvSpPr>
                <p:spPr bwMode="auto">
                  <a:xfrm>
                    <a:off x="2714" y="87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399" name="Oval 343"/>
                  <p:cNvSpPr>
                    <a:spLocks noChangeArrowheads="1"/>
                  </p:cNvSpPr>
                  <p:nvPr/>
                </p:nvSpPr>
                <p:spPr bwMode="auto">
                  <a:xfrm>
                    <a:off x="2725" y="87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0" name="Oval 344"/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8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1" name="Oval 345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89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2" name="Oval 346"/>
                  <p:cNvSpPr>
                    <a:spLocks noChangeArrowheads="1"/>
                  </p:cNvSpPr>
                  <p:nvPr/>
                </p:nvSpPr>
                <p:spPr bwMode="auto">
                  <a:xfrm>
                    <a:off x="2753" y="8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3" name="Oval 347"/>
                  <p:cNvSpPr>
                    <a:spLocks noChangeArrowheads="1"/>
                  </p:cNvSpPr>
                  <p:nvPr/>
                </p:nvSpPr>
                <p:spPr bwMode="auto">
                  <a:xfrm>
                    <a:off x="2761" y="90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4" name="Oval 348"/>
                  <p:cNvSpPr>
                    <a:spLocks noChangeArrowheads="1"/>
                  </p:cNvSpPr>
                  <p:nvPr/>
                </p:nvSpPr>
                <p:spPr bwMode="auto">
                  <a:xfrm>
                    <a:off x="2776" y="92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5" name="Oval 349"/>
                  <p:cNvSpPr>
                    <a:spLocks noChangeArrowheads="1"/>
                  </p:cNvSpPr>
                  <p:nvPr/>
                </p:nvSpPr>
                <p:spPr bwMode="auto">
                  <a:xfrm>
                    <a:off x="2789" y="92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6" name="Oval 350"/>
                  <p:cNvSpPr>
                    <a:spLocks noChangeArrowheads="1"/>
                  </p:cNvSpPr>
                  <p:nvPr/>
                </p:nvSpPr>
                <p:spPr bwMode="auto">
                  <a:xfrm>
                    <a:off x="2801" y="93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7" name="Oval 351"/>
                  <p:cNvSpPr>
                    <a:spLocks noChangeArrowheads="1"/>
                  </p:cNvSpPr>
                  <p:nvPr/>
                </p:nvSpPr>
                <p:spPr bwMode="auto">
                  <a:xfrm>
                    <a:off x="2812" y="92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8" name="Oval 352"/>
                  <p:cNvSpPr>
                    <a:spLocks noChangeArrowheads="1"/>
                  </p:cNvSpPr>
                  <p:nvPr/>
                </p:nvSpPr>
                <p:spPr bwMode="auto">
                  <a:xfrm>
                    <a:off x="2822" y="94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09" name="Oval 353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0" name="Oval 354"/>
                  <p:cNvSpPr>
                    <a:spLocks noChangeArrowheads="1"/>
                  </p:cNvSpPr>
                  <p:nvPr/>
                </p:nvSpPr>
                <p:spPr bwMode="auto">
                  <a:xfrm>
                    <a:off x="2840" y="95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1" name="Oval 355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93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2" name="Oval 356"/>
                  <p:cNvSpPr>
                    <a:spLocks noChangeArrowheads="1"/>
                  </p:cNvSpPr>
                  <p:nvPr/>
                </p:nvSpPr>
                <p:spPr bwMode="auto">
                  <a:xfrm>
                    <a:off x="2863" y="92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3" name="Oval 357"/>
                  <p:cNvSpPr>
                    <a:spLocks noChangeArrowheads="1"/>
                  </p:cNvSpPr>
                  <p:nvPr/>
                </p:nvSpPr>
                <p:spPr bwMode="auto">
                  <a:xfrm>
                    <a:off x="2876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4" name="Oval 358"/>
                  <p:cNvSpPr>
                    <a:spLocks noChangeArrowheads="1"/>
                  </p:cNvSpPr>
                  <p:nvPr/>
                </p:nvSpPr>
                <p:spPr bwMode="auto">
                  <a:xfrm>
                    <a:off x="2888" y="95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5" name="Oval 359"/>
                  <p:cNvSpPr>
                    <a:spLocks noChangeArrowheads="1"/>
                  </p:cNvSpPr>
                  <p:nvPr/>
                </p:nvSpPr>
                <p:spPr bwMode="auto">
                  <a:xfrm>
                    <a:off x="2899" y="95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6" name="Oval 360"/>
                  <p:cNvSpPr>
                    <a:spLocks noChangeArrowheads="1"/>
                  </p:cNvSpPr>
                  <p:nvPr/>
                </p:nvSpPr>
                <p:spPr bwMode="auto">
                  <a:xfrm>
                    <a:off x="2909" y="95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7" name="Oval 361"/>
                  <p:cNvSpPr>
                    <a:spLocks noChangeArrowheads="1"/>
                  </p:cNvSpPr>
                  <p:nvPr/>
                </p:nvSpPr>
                <p:spPr bwMode="auto">
                  <a:xfrm>
                    <a:off x="2919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8" name="Oval 362"/>
                  <p:cNvSpPr>
                    <a:spLocks noChangeArrowheads="1"/>
                  </p:cNvSpPr>
                  <p:nvPr/>
                </p:nvSpPr>
                <p:spPr bwMode="auto">
                  <a:xfrm>
                    <a:off x="2927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19" name="Oval 363"/>
                  <p:cNvSpPr>
                    <a:spLocks noChangeArrowheads="1"/>
                  </p:cNvSpPr>
                  <p:nvPr/>
                </p:nvSpPr>
                <p:spPr bwMode="auto">
                  <a:xfrm>
                    <a:off x="2935" y="95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0" name="Oval 364"/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96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1" name="Oval 365"/>
                  <p:cNvSpPr>
                    <a:spLocks noChangeArrowheads="1"/>
                  </p:cNvSpPr>
                  <p:nvPr/>
                </p:nvSpPr>
                <p:spPr bwMode="auto">
                  <a:xfrm>
                    <a:off x="2963" y="96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2" name="Oval 366"/>
                  <p:cNvSpPr>
                    <a:spLocks noChangeArrowheads="1"/>
                  </p:cNvSpPr>
                  <p:nvPr/>
                </p:nvSpPr>
                <p:spPr bwMode="auto">
                  <a:xfrm>
                    <a:off x="2975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3" name="Oval 367"/>
                  <p:cNvSpPr>
                    <a:spLocks noChangeArrowheads="1"/>
                  </p:cNvSpPr>
                  <p:nvPr/>
                </p:nvSpPr>
                <p:spPr bwMode="auto">
                  <a:xfrm>
                    <a:off x="2987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4" name="Oval 368"/>
                  <p:cNvSpPr>
                    <a:spLocks noChangeArrowheads="1"/>
                  </p:cNvSpPr>
                  <p:nvPr/>
                </p:nvSpPr>
                <p:spPr bwMode="auto">
                  <a:xfrm>
                    <a:off x="2997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5" name="Oval 369"/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6" name="Oval 370"/>
                  <p:cNvSpPr>
                    <a:spLocks noChangeArrowheads="1"/>
                  </p:cNvSpPr>
                  <p:nvPr/>
                </p:nvSpPr>
                <p:spPr bwMode="auto">
                  <a:xfrm>
                    <a:off x="3014" y="95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7" name="Oval 371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8" name="Oval 372"/>
                  <p:cNvSpPr>
                    <a:spLocks noChangeArrowheads="1"/>
                  </p:cNvSpPr>
                  <p:nvPr/>
                </p:nvSpPr>
                <p:spPr bwMode="auto">
                  <a:xfrm>
                    <a:off x="3038" y="95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29" name="Oval 373"/>
                  <p:cNvSpPr>
                    <a:spLocks noChangeArrowheads="1"/>
                  </p:cNvSpPr>
                  <p:nvPr/>
                </p:nvSpPr>
                <p:spPr bwMode="auto">
                  <a:xfrm>
                    <a:off x="3051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0" name="Oval 374"/>
                  <p:cNvSpPr>
                    <a:spLocks noChangeArrowheads="1"/>
                  </p:cNvSpPr>
                  <p:nvPr/>
                </p:nvSpPr>
                <p:spPr bwMode="auto">
                  <a:xfrm>
                    <a:off x="3063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1" name="Oval 375"/>
                  <p:cNvSpPr>
                    <a:spLocks noChangeArrowheads="1"/>
                  </p:cNvSpPr>
                  <p:nvPr/>
                </p:nvSpPr>
                <p:spPr bwMode="auto">
                  <a:xfrm>
                    <a:off x="3074" y="95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2" name="Oval 376"/>
                  <p:cNvSpPr>
                    <a:spLocks noChangeArrowheads="1"/>
                  </p:cNvSpPr>
                  <p:nvPr/>
                </p:nvSpPr>
                <p:spPr bwMode="auto">
                  <a:xfrm>
                    <a:off x="3084" y="95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3" name="Oval 377"/>
                  <p:cNvSpPr>
                    <a:spLocks noChangeArrowheads="1"/>
                  </p:cNvSpPr>
                  <p:nvPr/>
                </p:nvSpPr>
                <p:spPr bwMode="auto">
                  <a:xfrm>
                    <a:off x="3093" y="95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4" name="Oval 378"/>
                  <p:cNvSpPr>
                    <a:spLocks noChangeArrowheads="1"/>
                  </p:cNvSpPr>
                  <p:nvPr/>
                </p:nvSpPr>
                <p:spPr bwMode="auto">
                  <a:xfrm>
                    <a:off x="3102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5" name="Oval 379"/>
                  <p:cNvSpPr>
                    <a:spLocks noChangeArrowheads="1"/>
                  </p:cNvSpPr>
                  <p:nvPr/>
                </p:nvSpPr>
                <p:spPr bwMode="auto">
                  <a:xfrm>
                    <a:off x="3110" y="95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6" name="Oval 380"/>
                  <p:cNvSpPr>
                    <a:spLocks noChangeArrowheads="1"/>
                  </p:cNvSpPr>
                  <p:nvPr/>
                </p:nvSpPr>
                <p:spPr bwMode="auto">
                  <a:xfrm>
                    <a:off x="3125" y="95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7" name="Oval 381"/>
                  <p:cNvSpPr>
                    <a:spLocks noChangeArrowheads="1"/>
                  </p:cNvSpPr>
                  <p:nvPr/>
                </p:nvSpPr>
                <p:spPr bwMode="auto">
                  <a:xfrm>
                    <a:off x="3138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8" name="Oval 382"/>
                  <p:cNvSpPr>
                    <a:spLocks noChangeArrowheads="1"/>
                  </p:cNvSpPr>
                  <p:nvPr/>
                </p:nvSpPr>
                <p:spPr bwMode="auto">
                  <a:xfrm>
                    <a:off x="3150" y="95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39" name="Oval 383"/>
                  <p:cNvSpPr>
                    <a:spLocks noChangeArrowheads="1"/>
                  </p:cNvSpPr>
                  <p:nvPr/>
                </p:nvSpPr>
                <p:spPr bwMode="auto">
                  <a:xfrm>
                    <a:off x="3161" y="95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0" name="Oval 384"/>
                  <p:cNvSpPr>
                    <a:spLocks noChangeArrowheads="1"/>
                  </p:cNvSpPr>
                  <p:nvPr/>
                </p:nvSpPr>
                <p:spPr bwMode="auto">
                  <a:xfrm>
                    <a:off x="3171" y="95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1" name="Oval 385"/>
                  <p:cNvSpPr>
                    <a:spLocks noChangeArrowheads="1"/>
                  </p:cNvSpPr>
                  <p:nvPr/>
                </p:nvSpPr>
                <p:spPr bwMode="auto">
                  <a:xfrm>
                    <a:off x="3180" y="95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2" name="Oval 386"/>
                  <p:cNvSpPr>
                    <a:spLocks noChangeArrowheads="1"/>
                  </p:cNvSpPr>
                  <p:nvPr/>
                </p:nvSpPr>
                <p:spPr bwMode="auto">
                  <a:xfrm>
                    <a:off x="3189" y="95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3" name="Oval 387"/>
                  <p:cNvSpPr>
                    <a:spLocks noChangeArrowheads="1"/>
                  </p:cNvSpPr>
                  <p:nvPr/>
                </p:nvSpPr>
                <p:spPr bwMode="auto">
                  <a:xfrm>
                    <a:off x="3197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4" name="Oval 388"/>
                  <p:cNvSpPr>
                    <a:spLocks noChangeArrowheads="1"/>
                  </p:cNvSpPr>
                  <p:nvPr/>
                </p:nvSpPr>
                <p:spPr bwMode="auto">
                  <a:xfrm>
                    <a:off x="3212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5" name="Oval 389"/>
                  <p:cNvSpPr>
                    <a:spLocks noChangeArrowheads="1"/>
                  </p:cNvSpPr>
                  <p:nvPr/>
                </p:nvSpPr>
                <p:spPr bwMode="auto">
                  <a:xfrm>
                    <a:off x="3225" y="95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6" name="Oval 390"/>
                  <p:cNvSpPr>
                    <a:spLocks noChangeArrowheads="1"/>
                  </p:cNvSpPr>
                  <p:nvPr/>
                </p:nvSpPr>
                <p:spPr bwMode="auto">
                  <a:xfrm>
                    <a:off x="3237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7" name="Oval 391"/>
                  <p:cNvSpPr>
                    <a:spLocks noChangeArrowheads="1"/>
                  </p:cNvSpPr>
                  <p:nvPr/>
                </p:nvSpPr>
                <p:spPr bwMode="auto">
                  <a:xfrm>
                    <a:off x="3248" y="95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8" name="Oval 392"/>
                  <p:cNvSpPr>
                    <a:spLocks noChangeArrowheads="1"/>
                  </p:cNvSpPr>
                  <p:nvPr/>
                </p:nvSpPr>
                <p:spPr bwMode="auto">
                  <a:xfrm>
                    <a:off x="3258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49" name="Oval 393"/>
                  <p:cNvSpPr>
                    <a:spLocks noChangeArrowheads="1"/>
                  </p:cNvSpPr>
                  <p:nvPr/>
                </p:nvSpPr>
                <p:spPr bwMode="auto">
                  <a:xfrm>
                    <a:off x="3267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0" name="Oval 394"/>
                  <p:cNvSpPr>
                    <a:spLocks noChangeArrowheads="1"/>
                  </p:cNvSpPr>
                  <p:nvPr/>
                </p:nvSpPr>
                <p:spPr bwMode="auto">
                  <a:xfrm>
                    <a:off x="3276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1" name="Oval 395"/>
                  <p:cNvSpPr>
                    <a:spLocks noChangeArrowheads="1"/>
                  </p:cNvSpPr>
                  <p:nvPr/>
                </p:nvSpPr>
                <p:spPr bwMode="auto">
                  <a:xfrm>
                    <a:off x="3284" y="96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2" name="Oval 396"/>
                  <p:cNvSpPr>
                    <a:spLocks noChangeArrowheads="1"/>
                  </p:cNvSpPr>
                  <p:nvPr/>
                </p:nvSpPr>
                <p:spPr bwMode="auto">
                  <a:xfrm>
                    <a:off x="329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3" name="Oval 397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4" name="Oval 398"/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95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5" name="Oval 399"/>
                  <p:cNvSpPr>
                    <a:spLocks noChangeArrowheads="1"/>
                  </p:cNvSpPr>
                  <p:nvPr/>
                </p:nvSpPr>
                <p:spPr bwMode="auto">
                  <a:xfrm>
                    <a:off x="3335" y="95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6" name="Oval 400"/>
                  <p:cNvSpPr>
                    <a:spLocks noChangeArrowheads="1"/>
                  </p:cNvSpPr>
                  <p:nvPr/>
                </p:nvSpPr>
                <p:spPr bwMode="auto">
                  <a:xfrm>
                    <a:off x="3345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7" name="Oval 401"/>
                  <p:cNvSpPr>
                    <a:spLocks noChangeArrowheads="1"/>
                  </p:cNvSpPr>
                  <p:nvPr/>
                </p:nvSpPr>
                <p:spPr bwMode="auto">
                  <a:xfrm>
                    <a:off x="3354" y="95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8" name="Oval 402"/>
                  <p:cNvSpPr>
                    <a:spLocks noChangeArrowheads="1"/>
                  </p:cNvSpPr>
                  <p:nvPr/>
                </p:nvSpPr>
                <p:spPr bwMode="auto">
                  <a:xfrm>
                    <a:off x="3363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59" name="Oval 403"/>
                  <p:cNvSpPr>
                    <a:spLocks noChangeArrowheads="1"/>
                  </p:cNvSpPr>
                  <p:nvPr/>
                </p:nvSpPr>
                <p:spPr bwMode="auto">
                  <a:xfrm>
                    <a:off x="3371" y="95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0" name="Oval 404"/>
                  <p:cNvSpPr>
                    <a:spLocks noChangeArrowheads="1"/>
                  </p:cNvSpPr>
                  <p:nvPr/>
                </p:nvSpPr>
                <p:spPr bwMode="auto">
                  <a:xfrm>
                    <a:off x="3386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1" name="Oval 405"/>
                  <p:cNvSpPr>
                    <a:spLocks noChangeArrowheads="1"/>
                  </p:cNvSpPr>
                  <p:nvPr/>
                </p:nvSpPr>
                <p:spPr bwMode="auto">
                  <a:xfrm>
                    <a:off x="339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5663" name="Group 607"/>
                <p:cNvGrpSpPr>
                  <a:grpSpLocks/>
                </p:cNvGrpSpPr>
                <p:nvPr/>
              </p:nvGrpSpPr>
              <p:grpSpPr bwMode="auto">
                <a:xfrm>
                  <a:off x="2324" y="742"/>
                  <a:ext cx="1750" cy="232"/>
                  <a:chOff x="2324" y="742"/>
                  <a:chExt cx="1750" cy="232"/>
                </a:xfrm>
              </p:grpSpPr>
              <p:sp>
                <p:nvSpPr>
                  <p:cNvPr id="45463" name="Oval 407"/>
                  <p:cNvSpPr>
                    <a:spLocks noChangeArrowheads="1"/>
                  </p:cNvSpPr>
                  <p:nvPr/>
                </p:nvSpPr>
                <p:spPr bwMode="auto">
                  <a:xfrm>
                    <a:off x="3411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4" name="Oval 408"/>
                  <p:cNvSpPr>
                    <a:spLocks noChangeArrowheads="1"/>
                  </p:cNvSpPr>
                  <p:nvPr/>
                </p:nvSpPr>
                <p:spPr bwMode="auto">
                  <a:xfrm>
                    <a:off x="3422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5" name="Oval 409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96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6" name="Oval 410"/>
                  <p:cNvSpPr>
                    <a:spLocks noChangeArrowheads="1"/>
                  </p:cNvSpPr>
                  <p:nvPr/>
                </p:nvSpPr>
                <p:spPr bwMode="auto">
                  <a:xfrm>
                    <a:off x="3442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7" name="Oval 411"/>
                  <p:cNvSpPr>
                    <a:spLocks noChangeArrowheads="1"/>
                  </p:cNvSpPr>
                  <p:nvPr/>
                </p:nvSpPr>
                <p:spPr bwMode="auto">
                  <a:xfrm>
                    <a:off x="3450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8" name="Oval 412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69" name="Oval 413"/>
                  <p:cNvSpPr>
                    <a:spLocks noChangeArrowheads="1"/>
                  </p:cNvSpPr>
                  <p:nvPr/>
                </p:nvSpPr>
                <p:spPr bwMode="auto">
                  <a:xfrm>
                    <a:off x="3473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0" name="Oval 414"/>
                  <p:cNvSpPr>
                    <a:spLocks noChangeArrowheads="1"/>
                  </p:cNvSpPr>
                  <p:nvPr/>
                </p:nvSpPr>
                <p:spPr bwMode="auto">
                  <a:xfrm>
                    <a:off x="3487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1" name="Oval 415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2" name="Oval 416"/>
                  <p:cNvSpPr>
                    <a:spLocks noChangeArrowheads="1"/>
                  </p:cNvSpPr>
                  <p:nvPr/>
                </p:nvSpPr>
                <p:spPr bwMode="auto">
                  <a:xfrm>
                    <a:off x="350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3" name="Oval 417"/>
                  <p:cNvSpPr>
                    <a:spLocks noChangeArrowheads="1"/>
                  </p:cNvSpPr>
                  <p:nvPr/>
                </p:nvSpPr>
                <p:spPr bwMode="auto">
                  <a:xfrm>
                    <a:off x="351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4" name="Oval 418"/>
                  <p:cNvSpPr>
                    <a:spLocks noChangeArrowheads="1"/>
                  </p:cNvSpPr>
                  <p:nvPr/>
                </p:nvSpPr>
                <p:spPr bwMode="auto">
                  <a:xfrm>
                    <a:off x="3529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5" name="Oval 419"/>
                  <p:cNvSpPr>
                    <a:spLocks noChangeArrowheads="1"/>
                  </p:cNvSpPr>
                  <p:nvPr/>
                </p:nvSpPr>
                <p:spPr bwMode="auto">
                  <a:xfrm>
                    <a:off x="3538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6" name="Oval 420"/>
                  <p:cNvSpPr>
                    <a:spLocks noChangeArrowheads="1"/>
                  </p:cNvSpPr>
                  <p:nvPr/>
                </p:nvSpPr>
                <p:spPr bwMode="auto">
                  <a:xfrm>
                    <a:off x="3546" y="9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7" name="Oval 421"/>
                  <p:cNvSpPr>
                    <a:spLocks noChangeArrowheads="1"/>
                  </p:cNvSpPr>
                  <p:nvPr/>
                </p:nvSpPr>
                <p:spPr bwMode="auto">
                  <a:xfrm>
                    <a:off x="3560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8" name="Oval 422"/>
                  <p:cNvSpPr>
                    <a:spLocks noChangeArrowheads="1"/>
                  </p:cNvSpPr>
                  <p:nvPr/>
                </p:nvSpPr>
                <p:spPr bwMode="auto">
                  <a:xfrm>
                    <a:off x="3574" y="9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79" name="Oval 423"/>
                  <p:cNvSpPr>
                    <a:spLocks noChangeArrowheads="1"/>
                  </p:cNvSpPr>
                  <p:nvPr/>
                </p:nvSpPr>
                <p:spPr bwMode="auto">
                  <a:xfrm>
                    <a:off x="3586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0" name="Oval 424"/>
                  <p:cNvSpPr>
                    <a:spLocks noChangeArrowheads="1"/>
                  </p:cNvSpPr>
                  <p:nvPr/>
                </p:nvSpPr>
                <p:spPr bwMode="auto">
                  <a:xfrm>
                    <a:off x="3597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1" name="Oval 425"/>
                  <p:cNvSpPr>
                    <a:spLocks noChangeArrowheads="1"/>
                  </p:cNvSpPr>
                  <p:nvPr/>
                </p:nvSpPr>
                <p:spPr bwMode="auto">
                  <a:xfrm>
                    <a:off x="3607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2" name="Oval 426"/>
                  <p:cNvSpPr>
                    <a:spLocks noChangeArrowheads="1"/>
                  </p:cNvSpPr>
                  <p:nvPr/>
                </p:nvSpPr>
                <p:spPr bwMode="auto">
                  <a:xfrm>
                    <a:off x="3616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3" name="Oval 427"/>
                  <p:cNvSpPr>
                    <a:spLocks noChangeArrowheads="1"/>
                  </p:cNvSpPr>
                  <p:nvPr/>
                </p:nvSpPr>
                <p:spPr bwMode="auto">
                  <a:xfrm>
                    <a:off x="3625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4" name="Oval 428"/>
                  <p:cNvSpPr>
                    <a:spLocks noChangeArrowheads="1"/>
                  </p:cNvSpPr>
                  <p:nvPr/>
                </p:nvSpPr>
                <p:spPr bwMode="auto">
                  <a:xfrm>
                    <a:off x="3633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5" name="Oval 429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6" name="Oval 430"/>
                  <p:cNvSpPr>
                    <a:spLocks noChangeArrowheads="1"/>
                  </p:cNvSpPr>
                  <p:nvPr/>
                </p:nvSpPr>
                <p:spPr bwMode="auto">
                  <a:xfrm>
                    <a:off x="3661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7" name="Oval 431"/>
                  <p:cNvSpPr>
                    <a:spLocks noChangeArrowheads="1"/>
                  </p:cNvSpPr>
                  <p:nvPr/>
                </p:nvSpPr>
                <p:spPr bwMode="auto">
                  <a:xfrm>
                    <a:off x="3673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8" name="Oval 432"/>
                  <p:cNvSpPr>
                    <a:spLocks noChangeArrowheads="1"/>
                  </p:cNvSpPr>
                  <p:nvPr/>
                </p:nvSpPr>
                <p:spPr bwMode="auto">
                  <a:xfrm>
                    <a:off x="3684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89" name="Oval 433"/>
                  <p:cNvSpPr>
                    <a:spLocks noChangeArrowheads="1"/>
                  </p:cNvSpPr>
                  <p:nvPr/>
                </p:nvSpPr>
                <p:spPr bwMode="auto">
                  <a:xfrm>
                    <a:off x="3694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0" name="Oval 434"/>
                  <p:cNvSpPr>
                    <a:spLocks noChangeArrowheads="1"/>
                  </p:cNvSpPr>
                  <p:nvPr/>
                </p:nvSpPr>
                <p:spPr bwMode="auto">
                  <a:xfrm>
                    <a:off x="3703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1" name="Oval 435"/>
                  <p:cNvSpPr>
                    <a:spLocks noChangeArrowheads="1"/>
                  </p:cNvSpPr>
                  <p:nvPr/>
                </p:nvSpPr>
                <p:spPr bwMode="auto">
                  <a:xfrm>
                    <a:off x="3712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2" name="Oval 436"/>
                  <p:cNvSpPr>
                    <a:spLocks noChangeArrowheads="1"/>
                  </p:cNvSpPr>
                  <p:nvPr/>
                </p:nvSpPr>
                <p:spPr bwMode="auto">
                  <a:xfrm>
                    <a:off x="3720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3" name="Oval 437"/>
                  <p:cNvSpPr>
                    <a:spLocks noChangeArrowheads="1"/>
                  </p:cNvSpPr>
                  <p:nvPr/>
                </p:nvSpPr>
                <p:spPr bwMode="auto">
                  <a:xfrm>
                    <a:off x="3735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4" name="Oval 438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5" name="Oval 439"/>
                  <p:cNvSpPr>
                    <a:spLocks noChangeArrowheads="1"/>
                  </p:cNvSpPr>
                  <p:nvPr/>
                </p:nvSpPr>
                <p:spPr bwMode="auto">
                  <a:xfrm>
                    <a:off x="3760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6" name="Oval 440"/>
                  <p:cNvSpPr>
                    <a:spLocks noChangeArrowheads="1"/>
                  </p:cNvSpPr>
                  <p:nvPr/>
                </p:nvSpPr>
                <p:spPr bwMode="auto">
                  <a:xfrm>
                    <a:off x="3771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7" name="Oval 441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8" name="Oval 442"/>
                  <p:cNvSpPr>
                    <a:spLocks noChangeArrowheads="1"/>
                  </p:cNvSpPr>
                  <p:nvPr/>
                </p:nvSpPr>
                <p:spPr bwMode="auto">
                  <a:xfrm>
                    <a:off x="3790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499" name="Oval 443"/>
                  <p:cNvSpPr>
                    <a:spLocks noChangeArrowheads="1"/>
                  </p:cNvSpPr>
                  <p:nvPr/>
                </p:nvSpPr>
                <p:spPr bwMode="auto">
                  <a:xfrm>
                    <a:off x="3799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0" name="Oval 444"/>
                  <p:cNvSpPr>
                    <a:spLocks noChangeArrowheads="1"/>
                  </p:cNvSpPr>
                  <p:nvPr/>
                </p:nvSpPr>
                <p:spPr bwMode="auto">
                  <a:xfrm>
                    <a:off x="3807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1" name="Oval 445"/>
                  <p:cNvSpPr>
                    <a:spLocks noChangeArrowheads="1"/>
                  </p:cNvSpPr>
                  <p:nvPr/>
                </p:nvSpPr>
                <p:spPr bwMode="auto">
                  <a:xfrm>
                    <a:off x="3822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2" name="Oval 446"/>
                  <p:cNvSpPr>
                    <a:spLocks noChangeArrowheads="1"/>
                  </p:cNvSpPr>
                  <p:nvPr/>
                </p:nvSpPr>
                <p:spPr bwMode="auto">
                  <a:xfrm>
                    <a:off x="3835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3" name="Oval 447"/>
                  <p:cNvSpPr>
                    <a:spLocks noChangeArrowheads="1"/>
                  </p:cNvSpPr>
                  <p:nvPr/>
                </p:nvSpPr>
                <p:spPr bwMode="auto">
                  <a:xfrm>
                    <a:off x="3847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4" name="Oval 448"/>
                  <p:cNvSpPr>
                    <a:spLocks noChangeArrowheads="1"/>
                  </p:cNvSpPr>
                  <p:nvPr/>
                </p:nvSpPr>
                <p:spPr bwMode="auto">
                  <a:xfrm>
                    <a:off x="3858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5" name="Oval 449"/>
                  <p:cNvSpPr>
                    <a:spLocks noChangeArrowheads="1"/>
                  </p:cNvSpPr>
                  <p:nvPr/>
                </p:nvSpPr>
                <p:spPr bwMode="auto">
                  <a:xfrm>
                    <a:off x="3868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6" name="Oval 450"/>
                  <p:cNvSpPr>
                    <a:spLocks noChangeArrowheads="1"/>
                  </p:cNvSpPr>
                  <p:nvPr/>
                </p:nvSpPr>
                <p:spPr bwMode="auto">
                  <a:xfrm>
                    <a:off x="3877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7" name="Oval 451"/>
                  <p:cNvSpPr>
                    <a:spLocks noChangeArrowheads="1"/>
                  </p:cNvSpPr>
                  <p:nvPr/>
                </p:nvSpPr>
                <p:spPr bwMode="auto">
                  <a:xfrm>
                    <a:off x="3886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8" name="Oval 452"/>
                  <p:cNvSpPr>
                    <a:spLocks noChangeArrowheads="1"/>
                  </p:cNvSpPr>
                  <p:nvPr/>
                </p:nvSpPr>
                <p:spPr bwMode="auto">
                  <a:xfrm>
                    <a:off x="3894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09" name="Oval 453"/>
                  <p:cNvSpPr>
                    <a:spLocks noChangeArrowheads="1"/>
                  </p:cNvSpPr>
                  <p:nvPr/>
                </p:nvSpPr>
                <p:spPr bwMode="auto">
                  <a:xfrm>
                    <a:off x="390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0" name="Oval 454"/>
                  <p:cNvSpPr>
                    <a:spLocks noChangeArrowheads="1"/>
                  </p:cNvSpPr>
                  <p:nvPr/>
                </p:nvSpPr>
                <p:spPr bwMode="auto">
                  <a:xfrm>
                    <a:off x="3922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1" name="Oval 455"/>
                  <p:cNvSpPr>
                    <a:spLocks noChangeArrowheads="1"/>
                  </p:cNvSpPr>
                  <p:nvPr/>
                </p:nvSpPr>
                <p:spPr bwMode="auto">
                  <a:xfrm>
                    <a:off x="3934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2" name="Oval 456"/>
                  <p:cNvSpPr>
                    <a:spLocks noChangeArrowheads="1"/>
                  </p:cNvSpPr>
                  <p:nvPr/>
                </p:nvSpPr>
                <p:spPr bwMode="auto">
                  <a:xfrm>
                    <a:off x="3945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3" name="Oval 457"/>
                  <p:cNvSpPr>
                    <a:spLocks noChangeArrowheads="1"/>
                  </p:cNvSpPr>
                  <p:nvPr/>
                </p:nvSpPr>
                <p:spPr bwMode="auto">
                  <a:xfrm>
                    <a:off x="3955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4" name="Oval 458"/>
                  <p:cNvSpPr>
                    <a:spLocks noChangeArrowheads="1"/>
                  </p:cNvSpPr>
                  <p:nvPr/>
                </p:nvSpPr>
                <p:spPr bwMode="auto">
                  <a:xfrm>
                    <a:off x="3965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5" name="Oval 45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6" name="Oval 460"/>
                  <p:cNvSpPr>
                    <a:spLocks noChangeArrowheads="1"/>
                  </p:cNvSpPr>
                  <p:nvPr/>
                </p:nvSpPr>
                <p:spPr bwMode="auto">
                  <a:xfrm>
                    <a:off x="3981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7" name="Oval 461"/>
                  <p:cNvSpPr>
                    <a:spLocks noChangeArrowheads="1"/>
                  </p:cNvSpPr>
                  <p:nvPr/>
                </p:nvSpPr>
                <p:spPr bwMode="auto">
                  <a:xfrm>
                    <a:off x="3996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8" name="Oval 462"/>
                  <p:cNvSpPr>
                    <a:spLocks noChangeArrowheads="1"/>
                  </p:cNvSpPr>
                  <p:nvPr/>
                </p:nvSpPr>
                <p:spPr bwMode="auto">
                  <a:xfrm>
                    <a:off x="400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19" name="Oval 463"/>
                  <p:cNvSpPr>
                    <a:spLocks noChangeArrowheads="1"/>
                  </p:cNvSpPr>
                  <p:nvPr/>
                </p:nvSpPr>
                <p:spPr bwMode="auto">
                  <a:xfrm>
                    <a:off x="4021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0" name="Oval 4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1" name="Oval 465"/>
                  <p:cNvSpPr>
                    <a:spLocks noChangeArrowheads="1"/>
                  </p:cNvSpPr>
                  <p:nvPr/>
                </p:nvSpPr>
                <p:spPr bwMode="auto">
                  <a:xfrm>
                    <a:off x="4043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2" name="Oval 466"/>
                  <p:cNvSpPr>
                    <a:spLocks noChangeArrowheads="1"/>
                  </p:cNvSpPr>
                  <p:nvPr/>
                </p:nvSpPr>
                <p:spPr bwMode="auto">
                  <a:xfrm>
                    <a:off x="4052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3" name="Oval 467"/>
                  <p:cNvSpPr>
                    <a:spLocks noChangeArrowheads="1"/>
                  </p:cNvSpPr>
                  <p:nvPr/>
                </p:nvSpPr>
                <p:spPr bwMode="auto">
                  <a:xfrm>
                    <a:off x="4060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4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2324" y="82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5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2324" y="74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6" name="Line 4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31" y="742"/>
                    <a:ext cx="1" cy="8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7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2411" y="8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8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2411" y="74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29" name="Line 4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18" y="747"/>
                    <a:ext cx="1" cy="5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0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2462" y="85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1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2462" y="80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2" name="Line 4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69" y="804"/>
                    <a:ext cx="1" cy="4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3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2498" y="84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4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2498" y="80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5" name="Line 4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05" y="802"/>
                    <a:ext cx="1" cy="4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6" name="Line 480"/>
                  <p:cNvSpPr>
                    <a:spLocks noChangeShapeType="1"/>
                  </p:cNvSpPr>
                  <p:nvPr/>
                </p:nvSpPr>
                <p:spPr bwMode="auto">
                  <a:xfrm>
                    <a:off x="2526" y="82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7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2526" y="79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8" name="Line 4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33" y="791"/>
                    <a:ext cx="1" cy="3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39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2549" y="8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0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2549" y="83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1" name="Line 4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56" y="832"/>
                    <a:ext cx="1" cy="3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2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2569" y="81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3" name="Line 487"/>
                  <p:cNvSpPr>
                    <a:spLocks noChangeShapeType="1"/>
                  </p:cNvSpPr>
                  <p:nvPr/>
                </p:nvSpPr>
                <p:spPr bwMode="auto">
                  <a:xfrm>
                    <a:off x="2569" y="78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4" name="Line 4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75" y="785"/>
                    <a:ext cx="1" cy="3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5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2585" y="84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6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2585" y="82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7" name="Line 4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820"/>
                    <a:ext cx="1" cy="2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8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2600" y="88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49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2600" y="85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0" name="Line 4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7" y="853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1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85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2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82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3" name="Line 4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20" y="825"/>
                    <a:ext cx="1" cy="2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4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2626" y="82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5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2626" y="80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6" name="Line 5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32" y="802"/>
                    <a:ext cx="1" cy="2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7" name="Line 501"/>
                  <p:cNvSpPr>
                    <a:spLocks noChangeShapeType="1"/>
                  </p:cNvSpPr>
                  <p:nvPr/>
                </p:nvSpPr>
                <p:spPr bwMode="auto">
                  <a:xfrm>
                    <a:off x="2636" y="85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8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2636" y="82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59" name="Line 5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43" y="828"/>
                    <a:ext cx="1" cy="2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0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2646" y="84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1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2646" y="82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2" name="Line 5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53" y="822"/>
                    <a:ext cx="1" cy="2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3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2656" y="91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4" name="Line 508"/>
                  <p:cNvSpPr>
                    <a:spLocks noChangeShapeType="1"/>
                  </p:cNvSpPr>
                  <p:nvPr/>
                </p:nvSpPr>
                <p:spPr bwMode="auto">
                  <a:xfrm>
                    <a:off x="2656" y="88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5" name="Line 5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63" y="889"/>
                    <a:ext cx="1" cy="2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2664" y="90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2664" y="87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8" name="Line 5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1" y="879"/>
                    <a:ext cx="1" cy="2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6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2673" y="86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2673" y="84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1" name="Line 5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9" y="848"/>
                    <a:ext cx="1" cy="2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2" name="Line 516"/>
                  <p:cNvSpPr>
                    <a:spLocks noChangeShapeType="1"/>
                  </p:cNvSpPr>
                  <p:nvPr/>
                </p:nvSpPr>
                <p:spPr bwMode="auto">
                  <a:xfrm>
                    <a:off x="2687" y="9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3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2687" y="88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4" name="Line 5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94" y="886"/>
                    <a:ext cx="1" cy="1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5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2701" y="88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6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2701" y="87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7" name="Line 5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07" y="871"/>
                    <a:ext cx="1" cy="1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8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2713" y="88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79" name="Line 523"/>
                  <p:cNvSpPr>
                    <a:spLocks noChangeShapeType="1"/>
                  </p:cNvSpPr>
                  <p:nvPr/>
                </p:nvSpPr>
                <p:spPr bwMode="auto">
                  <a:xfrm>
                    <a:off x="2713" y="86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0" name="Line 5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19" y="869"/>
                    <a:ext cx="1" cy="1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1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2724" y="88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2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2724" y="87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3" name="Line 5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0" y="873"/>
                    <a:ext cx="1" cy="1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4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2734" y="9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5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2734" y="89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6" name="Line 5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40" y="892"/>
                    <a:ext cx="1" cy="1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7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2743" y="9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8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2743" y="89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89" name="Line 5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50" y="891"/>
                    <a:ext cx="1" cy="1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0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9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1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89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2" name="Line 5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58" y="893"/>
                    <a:ext cx="1" cy="1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3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2760" y="91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4" name="Line 538"/>
                  <p:cNvSpPr>
                    <a:spLocks noChangeShapeType="1"/>
                  </p:cNvSpPr>
                  <p:nvPr/>
                </p:nvSpPr>
                <p:spPr bwMode="auto">
                  <a:xfrm>
                    <a:off x="2760" y="9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5" name="Line 5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66" y="905"/>
                    <a:ext cx="1" cy="1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6" name="Line 540"/>
                  <p:cNvSpPr>
                    <a:spLocks noChangeShapeType="1"/>
                  </p:cNvSpPr>
                  <p:nvPr/>
                </p:nvSpPr>
                <p:spPr bwMode="auto">
                  <a:xfrm>
                    <a:off x="2775" y="93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7" name="Line 541"/>
                  <p:cNvSpPr>
                    <a:spLocks noChangeShapeType="1"/>
                  </p:cNvSpPr>
                  <p:nvPr/>
                </p:nvSpPr>
                <p:spPr bwMode="auto">
                  <a:xfrm>
                    <a:off x="2775" y="92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8" name="Line 5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81" y="923"/>
                    <a:ext cx="1" cy="1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599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2788" y="93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0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2788" y="91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1" name="Line 5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95" y="919"/>
                    <a:ext cx="1" cy="1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2" name="Line 546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94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3" name="Line 547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93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4" name="Line 5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06" y="932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5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2811" y="93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6" name="Line 550"/>
                  <p:cNvSpPr>
                    <a:spLocks noChangeShapeType="1"/>
                  </p:cNvSpPr>
                  <p:nvPr/>
                </p:nvSpPr>
                <p:spPr bwMode="auto">
                  <a:xfrm>
                    <a:off x="2811" y="92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7" name="Line 5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7" y="922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8" name="Line 552"/>
                  <p:cNvSpPr>
                    <a:spLocks noChangeShapeType="1"/>
                  </p:cNvSpPr>
                  <p:nvPr/>
                </p:nvSpPr>
                <p:spPr bwMode="auto">
                  <a:xfrm>
                    <a:off x="2821" y="9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09" name="Line 553"/>
                  <p:cNvSpPr>
                    <a:spLocks noChangeShapeType="1"/>
                  </p:cNvSpPr>
                  <p:nvPr/>
                </p:nvSpPr>
                <p:spPr bwMode="auto">
                  <a:xfrm>
                    <a:off x="2821" y="94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0" name="Line 5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28" y="946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1" name="Line 555"/>
                  <p:cNvSpPr>
                    <a:spLocks noChangeShapeType="1"/>
                  </p:cNvSpPr>
                  <p:nvPr/>
                </p:nvSpPr>
                <p:spPr bwMode="auto">
                  <a:xfrm>
                    <a:off x="2830" y="96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2" name="Line 556"/>
                  <p:cNvSpPr>
                    <a:spLocks noChangeShapeType="1"/>
                  </p:cNvSpPr>
                  <p:nvPr/>
                </p:nvSpPr>
                <p:spPr bwMode="auto">
                  <a:xfrm>
                    <a:off x="2830" y="9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3" name="Line 5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7" y="958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4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2839" y="96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5" name="Line 559"/>
                  <p:cNvSpPr>
                    <a:spLocks noChangeShapeType="1"/>
                  </p:cNvSpPr>
                  <p:nvPr/>
                </p:nvSpPr>
                <p:spPr bwMode="auto">
                  <a:xfrm>
                    <a:off x="2839" y="95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6" name="Line 5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5" y="950"/>
                    <a:ext cx="1" cy="1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7" name="Line 561"/>
                  <p:cNvSpPr>
                    <a:spLocks noChangeShapeType="1"/>
                  </p:cNvSpPr>
                  <p:nvPr/>
                </p:nvSpPr>
                <p:spPr bwMode="auto">
                  <a:xfrm>
                    <a:off x="2847" y="94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8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2847" y="92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19" name="Line 5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54" y="929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0" name="Line 564"/>
                  <p:cNvSpPr>
                    <a:spLocks noChangeShapeType="1"/>
                  </p:cNvSpPr>
                  <p:nvPr/>
                </p:nvSpPr>
                <p:spPr bwMode="auto">
                  <a:xfrm>
                    <a:off x="2862" y="93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1" name="Line 565"/>
                  <p:cNvSpPr>
                    <a:spLocks noChangeShapeType="1"/>
                  </p:cNvSpPr>
                  <p:nvPr/>
                </p:nvSpPr>
                <p:spPr bwMode="auto">
                  <a:xfrm>
                    <a:off x="2862" y="92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2" name="Line 5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69" y="927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3" name="Line 567"/>
                  <p:cNvSpPr>
                    <a:spLocks noChangeShapeType="1"/>
                  </p:cNvSpPr>
                  <p:nvPr/>
                </p:nvSpPr>
                <p:spPr bwMode="auto">
                  <a:xfrm>
                    <a:off x="2875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4" name="Line 568"/>
                  <p:cNvSpPr>
                    <a:spLocks noChangeShapeType="1"/>
                  </p:cNvSpPr>
                  <p:nvPr/>
                </p:nvSpPr>
                <p:spPr bwMode="auto">
                  <a:xfrm>
                    <a:off x="2875" y="95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5" name="Line 5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2" y="957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6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2887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7" name="Line 571"/>
                  <p:cNvSpPr>
                    <a:spLocks noChangeShapeType="1"/>
                  </p:cNvSpPr>
                  <p:nvPr/>
                </p:nvSpPr>
                <p:spPr bwMode="auto">
                  <a:xfrm>
                    <a:off x="2887" y="95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8" name="Line 5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94" y="955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29" name="Line 573"/>
                  <p:cNvSpPr>
                    <a:spLocks noChangeShapeType="1"/>
                  </p:cNvSpPr>
                  <p:nvPr/>
                </p:nvSpPr>
                <p:spPr bwMode="auto">
                  <a:xfrm>
                    <a:off x="2898" y="9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0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2898" y="95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1" name="Line 5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05" y="950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2" name="Line 576"/>
                  <p:cNvSpPr>
                    <a:spLocks noChangeShapeType="1"/>
                  </p:cNvSpPr>
                  <p:nvPr/>
                </p:nvSpPr>
                <p:spPr bwMode="auto">
                  <a:xfrm>
                    <a:off x="2908" y="9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3" name="Line 577"/>
                  <p:cNvSpPr>
                    <a:spLocks noChangeShapeType="1"/>
                  </p:cNvSpPr>
                  <p:nvPr/>
                </p:nvSpPr>
                <p:spPr bwMode="auto">
                  <a:xfrm>
                    <a:off x="2908" y="95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4" name="Line 5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15" y="950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5" name="Line 579"/>
                  <p:cNvSpPr>
                    <a:spLocks noChangeShapeType="1"/>
                  </p:cNvSpPr>
                  <p:nvPr/>
                </p:nvSpPr>
                <p:spPr bwMode="auto">
                  <a:xfrm>
                    <a:off x="2917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6" name="Line 580"/>
                  <p:cNvSpPr>
                    <a:spLocks noChangeShapeType="1"/>
                  </p:cNvSpPr>
                  <p:nvPr/>
                </p:nvSpPr>
                <p:spPr bwMode="auto">
                  <a:xfrm>
                    <a:off x="2917" y="95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7" name="Line 5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24" y="959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8" name="Line 582"/>
                  <p:cNvSpPr>
                    <a:spLocks noChangeShapeType="1"/>
                  </p:cNvSpPr>
                  <p:nvPr/>
                </p:nvSpPr>
                <p:spPr bwMode="auto">
                  <a:xfrm>
                    <a:off x="292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39" name="Line 583"/>
                  <p:cNvSpPr>
                    <a:spLocks noChangeShapeType="1"/>
                  </p:cNvSpPr>
                  <p:nvPr/>
                </p:nvSpPr>
                <p:spPr bwMode="auto">
                  <a:xfrm>
                    <a:off x="2926" y="9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0" name="Line 5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33" y="958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1" name="Line 585"/>
                  <p:cNvSpPr>
                    <a:spLocks noChangeShapeType="1"/>
                  </p:cNvSpPr>
                  <p:nvPr/>
                </p:nvSpPr>
                <p:spPr bwMode="auto">
                  <a:xfrm>
                    <a:off x="293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2" name="Line 586"/>
                  <p:cNvSpPr>
                    <a:spLocks noChangeShapeType="1"/>
                  </p:cNvSpPr>
                  <p:nvPr/>
                </p:nvSpPr>
                <p:spPr bwMode="auto">
                  <a:xfrm>
                    <a:off x="2934" y="95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3" name="Line 5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1" y="957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4" name="Line 588"/>
                  <p:cNvSpPr>
                    <a:spLocks noChangeShapeType="1"/>
                  </p:cNvSpPr>
                  <p:nvPr/>
                </p:nvSpPr>
                <p:spPr bwMode="auto">
                  <a:xfrm>
                    <a:off x="2949" y="97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5" name="Line 589"/>
                  <p:cNvSpPr>
                    <a:spLocks noChangeShapeType="1"/>
                  </p:cNvSpPr>
                  <p:nvPr/>
                </p:nvSpPr>
                <p:spPr bwMode="auto">
                  <a:xfrm>
                    <a:off x="2949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6" name="Line 5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6" y="966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7" name="Line 591"/>
                  <p:cNvSpPr>
                    <a:spLocks noChangeShapeType="1"/>
                  </p:cNvSpPr>
                  <p:nvPr/>
                </p:nvSpPr>
                <p:spPr bwMode="auto">
                  <a:xfrm>
                    <a:off x="2962" y="97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8" name="Line 592"/>
                  <p:cNvSpPr>
                    <a:spLocks noChangeShapeType="1"/>
                  </p:cNvSpPr>
                  <p:nvPr/>
                </p:nvSpPr>
                <p:spPr bwMode="auto">
                  <a:xfrm>
                    <a:off x="2962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49" name="Line 5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69" y="963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0" name="Line 594"/>
                  <p:cNvSpPr>
                    <a:spLocks noChangeShapeType="1"/>
                  </p:cNvSpPr>
                  <p:nvPr/>
                </p:nvSpPr>
                <p:spPr bwMode="auto">
                  <a:xfrm>
                    <a:off x="297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1" name="Line 595"/>
                  <p:cNvSpPr>
                    <a:spLocks noChangeShapeType="1"/>
                  </p:cNvSpPr>
                  <p:nvPr/>
                </p:nvSpPr>
                <p:spPr bwMode="auto">
                  <a:xfrm>
                    <a:off x="2974" y="95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2" name="Line 5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81" y="959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3" name="Line 597"/>
                  <p:cNvSpPr>
                    <a:spLocks noChangeShapeType="1"/>
                  </p:cNvSpPr>
                  <p:nvPr/>
                </p:nvSpPr>
                <p:spPr bwMode="auto">
                  <a:xfrm>
                    <a:off x="2985" y="96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4" name="Line 598"/>
                  <p:cNvSpPr>
                    <a:spLocks noChangeShapeType="1"/>
                  </p:cNvSpPr>
                  <p:nvPr/>
                </p:nvSpPr>
                <p:spPr bwMode="auto">
                  <a:xfrm>
                    <a:off x="2985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5" name="Line 5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2" y="963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6" name="Line 600"/>
                  <p:cNvSpPr>
                    <a:spLocks noChangeShapeType="1"/>
                  </p:cNvSpPr>
                  <p:nvPr/>
                </p:nvSpPr>
                <p:spPr bwMode="auto">
                  <a:xfrm>
                    <a:off x="2995" y="96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7" name="Line 601"/>
                  <p:cNvSpPr>
                    <a:spLocks noChangeShapeType="1"/>
                  </p:cNvSpPr>
                  <p:nvPr/>
                </p:nvSpPr>
                <p:spPr bwMode="auto">
                  <a:xfrm>
                    <a:off x="2995" y="96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8" name="Line 6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02" y="962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59" name="Line 603"/>
                  <p:cNvSpPr>
                    <a:spLocks noChangeShapeType="1"/>
                  </p:cNvSpPr>
                  <p:nvPr/>
                </p:nvSpPr>
                <p:spPr bwMode="auto">
                  <a:xfrm>
                    <a:off x="3004" y="96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0" name="Line 604"/>
                  <p:cNvSpPr>
                    <a:spLocks noChangeShapeType="1"/>
                  </p:cNvSpPr>
                  <p:nvPr/>
                </p:nvSpPr>
                <p:spPr bwMode="auto">
                  <a:xfrm>
                    <a:off x="3004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1" name="Line 6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11" y="963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2" name="Line 606"/>
                  <p:cNvSpPr>
                    <a:spLocks noChangeShapeType="1"/>
                  </p:cNvSpPr>
                  <p:nvPr/>
                </p:nvSpPr>
                <p:spPr bwMode="auto">
                  <a:xfrm>
                    <a:off x="3013" y="95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5864" name="Group 808"/>
                <p:cNvGrpSpPr>
                  <a:grpSpLocks/>
                </p:cNvGrpSpPr>
                <p:nvPr/>
              </p:nvGrpSpPr>
              <p:grpSpPr bwMode="auto">
                <a:xfrm>
                  <a:off x="3013" y="952"/>
                  <a:ext cx="734" cy="17"/>
                  <a:chOff x="3013" y="952"/>
                  <a:chExt cx="734" cy="17"/>
                </a:xfrm>
              </p:grpSpPr>
              <p:sp>
                <p:nvSpPr>
                  <p:cNvPr id="45664" name="Line 608"/>
                  <p:cNvSpPr>
                    <a:spLocks noChangeShapeType="1"/>
                  </p:cNvSpPr>
                  <p:nvPr/>
                </p:nvSpPr>
                <p:spPr bwMode="auto">
                  <a:xfrm>
                    <a:off x="3013" y="95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5" name="Line 6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20" y="952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6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3021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7" name="Line 611"/>
                  <p:cNvSpPr>
                    <a:spLocks noChangeShapeType="1"/>
                  </p:cNvSpPr>
                  <p:nvPr/>
                </p:nvSpPr>
                <p:spPr bwMode="auto">
                  <a:xfrm>
                    <a:off x="3021" y="96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8" name="Line 6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28" y="962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69" name="Line 613"/>
                  <p:cNvSpPr>
                    <a:spLocks noChangeShapeType="1"/>
                  </p:cNvSpPr>
                  <p:nvPr/>
                </p:nvSpPr>
                <p:spPr bwMode="auto">
                  <a:xfrm>
                    <a:off x="3036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0" name="Line 614"/>
                  <p:cNvSpPr>
                    <a:spLocks noChangeShapeType="1"/>
                  </p:cNvSpPr>
                  <p:nvPr/>
                </p:nvSpPr>
                <p:spPr bwMode="auto">
                  <a:xfrm>
                    <a:off x="3036" y="9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1" name="Line 6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43" y="958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2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304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3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3049" y="96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4" name="Line 6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56" y="961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5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6" name="Line 620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96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7" name="Line 6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68" y="961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8" name="Line 622"/>
                  <p:cNvSpPr>
                    <a:spLocks noChangeShapeType="1"/>
                  </p:cNvSpPr>
                  <p:nvPr/>
                </p:nvSpPr>
                <p:spPr bwMode="auto">
                  <a:xfrm>
                    <a:off x="3072" y="96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79" name="Line 623"/>
                  <p:cNvSpPr>
                    <a:spLocks noChangeShapeType="1"/>
                  </p:cNvSpPr>
                  <p:nvPr/>
                </p:nvSpPr>
                <p:spPr bwMode="auto">
                  <a:xfrm>
                    <a:off x="3072" y="95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0" name="Line 6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79" y="957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1" name="Line 625"/>
                  <p:cNvSpPr>
                    <a:spLocks noChangeShapeType="1"/>
                  </p:cNvSpPr>
                  <p:nvPr/>
                </p:nvSpPr>
                <p:spPr bwMode="auto">
                  <a:xfrm>
                    <a:off x="3082" y="95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2" name="Line 626"/>
                  <p:cNvSpPr>
                    <a:spLocks noChangeShapeType="1"/>
                  </p:cNvSpPr>
                  <p:nvPr/>
                </p:nvSpPr>
                <p:spPr bwMode="auto">
                  <a:xfrm>
                    <a:off x="3082" y="95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3" name="Line 6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89" y="955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4" name="Line 628"/>
                  <p:cNvSpPr>
                    <a:spLocks noChangeShapeType="1"/>
                  </p:cNvSpPr>
                  <p:nvPr/>
                </p:nvSpPr>
                <p:spPr bwMode="auto">
                  <a:xfrm>
                    <a:off x="3092" y="96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5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3092" y="95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6" name="Line 6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98" y="957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7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3100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8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3100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89" name="Line 6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07" y="963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0" name="Line 634"/>
                  <p:cNvSpPr>
                    <a:spLocks noChangeShapeType="1"/>
                  </p:cNvSpPr>
                  <p:nvPr/>
                </p:nvSpPr>
                <p:spPr bwMode="auto">
                  <a:xfrm>
                    <a:off x="3109" y="96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1" name="Line 635"/>
                  <p:cNvSpPr>
                    <a:spLocks noChangeShapeType="1"/>
                  </p:cNvSpPr>
                  <p:nvPr/>
                </p:nvSpPr>
                <p:spPr bwMode="auto">
                  <a:xfrm>
                    <a:off x="3109" y="95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2" name="Line 6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15" y="957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3" name="Line 637"/>
                  <p:cNvSpPr>
                    <a:spLocks noChangeShapeType="1"/>
                  </p:cNvSpPr>
                  <p:nvPr/>
                </p:nvSpPr>
                <p:spPr bwMode="auto">
                  <a:xfrm>
                    <a:off x="3123" y="96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4" name="Line 638"/>
                  <p:cNvSpPr>
                    <a:spLocks noChangeShapeType="1"/>
                  </p:cNvSpPr>
                  <p:nvPr/>
                </p:nvSpPr>
                <p:spPr bwMode="auto">
                  <a:xfrm>
                    <a:off x="3123" y="95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5" name="Line 6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30" y="959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6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3136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7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3136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8" name="Line 6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43" y="964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699" name="Line 643"/>
                  <p:cNvSpPr>
                    <a:spLocks noChangeShapeType="1"/>
                  </p:cNvSpPr>
                  <p:nvPr/>
                </p:nvSpPr>
                <p:spPr bwMode="auto">
                  <a:xfrm>
                    <a:off x="3148" y="96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0" name="Line 644"/>
                  <p:cNvSpPr>
                    <a:spLocks noChangeShapeType="1"/>
                  </p:cNvSpPr>
                  <p:nvPr/>
                </p:nvSpPr>
                <p:spPr bwMode="auto">
                  <a:xfrm>
                    <a:off x="3148" y="95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1" name="Line 6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55" y="957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2" name="Line 646"/>
                  <p:cNvSpPr>
                    <a:spLocks noChangeShapeType="1"/>
                  </p:cNvSpPr>
                  <p:nvPr/>
                </p:nvSpPr>
                <p:spPr bwMode="auto">
                  <a:xfrm>
                    <a:off x="3159" y="96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3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3159" y="95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4" name="Line 6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6" y="957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5" name="Line 649"/>
                  <p:cNvSpPr>
                    <a:spLocks noChangeShapeType="1"/>
                  </p:cNvSpPr>
                  <p:nvPr/>
                </p:nvSpPr>
                <p:spPr bwMode="auto">
                  <a:xfrm>
                    <a:off x="3170" y="95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6" name="Line 650"/>
                  <p:cNvSpPr>
                    <a:spLocks noChangeShapeType="1"/>
                  </p:cNvSpPr>
                  <p:nvPr/>
                </p:nvSpPr>
                <p:spPr bwMode="auto">
                  <a:xfrm>
                    <a:off x="3170" y="95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7" name="Line 6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76" y="957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8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3179" y="96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09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3179" y="95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0" name="Line 6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85" y="958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1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3188" y="96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2" name="Line 656"/>
                  <p:cNvSpPr>
                    <a:spLocks noChangeShapeType="1"/>
                  </p:cNvSpPr>
                  <p:nvPr/>
                </p:nvSpPr>
                <p:spPr bwMode="auto">
                  <a:xfrm>
                    <a:off x="3188" y="96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3" name="Line 6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94" y="96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4" name="Line 658"/>
                  <p:cNvSpPr>
                    <a:spLocks noChangeShapeType="1"/>
                  </p:cNvSpPr>
                  <p:nvPr/>
                </p:nvSpPr>
                <p:spPr bwMode="auto">
                  <a:xfrm>
                    <a:off x="3196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5" name="Line 659"/>
                  <p:cNvSpPr>
                    <a:spLocks noChangeShapeType="1"/>
                  </p:cNvSpPr>
                  <p:nvPr/>
                </p:nvSpPr>
                <p:spPr bwMode="auto">
                  <a:xfrm>
                    <a:off x="3196" y="96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6" name="Line 6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2" y="962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7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321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8" name="Line 662"/>
                  <p:cNvSpPr>
                    <a:spLocks noChangeShapeType="1"/>
                  </p:cNvSpPr>
                  <p:nvPr/>
                </p:nvSpPr>
                <p:spPr bwMode="auto">
                  <a:xfrm>
                    <a:off x="3210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19" name="Line 6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7" y="963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0" name="Line 664"/>
                  <p:cNvSpPr>
                    <a:spLocks noChangeShapeType="1"/>
                  </p:cNvSpPr>
                  <p:nvPr/>
                </p:nvSpPr>
                <p:spPr bwMode="auto">
                  <a:xfrm>
                    <a:off x="3224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1" name="Line 665"/>
                  <p:cNvSpPr>
                    <a:spLocks noChangeShapeType="1"/>
                  </p:cNvSpPr>
                  <p:nvPr/>
                </p:nvSpPr>
                <p:spPr bwMode="auto">
                  <a:xfrm>
                    <a:off x="3224" y="96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2" name="Line 6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0" y="962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3" name="Line 667"/>
                  <p:cNvSpPr>
                    <a:spLocks noChangeShapeType="1"/>
                  </p:cNvSpPr>
                  <p:nvPr/>
                </p:nvSpPr>
                <p:spPr bwMode="auto">
                  <a:xfrm>
                    <a:off x="323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4" name="Line 668"/>
                  <p:cNvSpPr>
                    <a:spLocks noChangeShapeType="1"/>
                  </p:cNvSpPr>
                  <p:nvPr/>
                </p:nvSpPr>
                <p:spPr bwMode="auto">
                  <a:xfrm>
                    <a:off x="3235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5" name="Line 6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42" y="963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6" name="Line 670"/>
                  <p:cNvSpPr>
                    <a:spLocks noChangeShapeType="1"/>
                  </p:cNvSpPr>
                  <p:nvPr/>
                </p:nvSpPr>
                <p:spPr bwMode="auto">
                  <a:xfrm>
                    <a:off x="3247" y="96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7" name="Line 671"/>
                  <p:cNvSpPr>
                    <a:spLocks noChangeShapeType="1"/>
                  </p:cNvSpPr>
                  <p:nvPr/>
                </p:nvSpPr>
                <p:spPr bwMode="auto">
                  <a:xfrm>
                    <a:off x="3247" y="95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8" name="Line 6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53" y="958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29" name="Line 673"/>
                  <p:cNvSpPr>
                    <a:spLocks noChangeShapeType="1"/>
                  </p:cNvSpPr>
                  <p:nvPr/>
                </p:nvSpPr>
                <p:spPr bwMode="auto">
                  <a:xfrm>
                    <a:off x="3257" y="96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0" name="Line 674"/>
                  <p:cNvSpPr>
                    <a:spLocks noChangeShapeType="1"/>
                  </p:cNvSpPr>
                  <p:nvPr/>
                </p:nvSpPr>
                <p:spPr bwMode="auto">
                  <a:xfrm>
                    <a:off x="3257" y="96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1" name="Line 6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63" y="961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2" name="Line 676"/>
                  <p:cNvSpPr>
                    <a:spLocks noChangeShapeType="1"/>
                  </p:cNvSpPr>
                  <p:nvPr/>
                </p:nvSpPr>
                <p:spPr bwMode="auto">
                  <a:xfrm>
                    <a:off x="3266" y="96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3" name="Line 677"/>
                  <p:cNvSpPr>
                    <a:spLocks noChangeShapeType="1"/>
                  </p:cNvSpPr>
                  <p:nvPr/>
                </p:nvSpPr>
                <p:spPr bwMode="auto">
                  <a:xfrm>
                    <a:off x="3266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4" name="Line 6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3" y="965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5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3275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6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3275" y="96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7" name="Line 6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81" y="96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8" name="Line 682"/>
                  <p:cNvSpPr>
                    <a:spLocks noChangeShapeType="1"/>
                  </p:cNvSpPr>
                  <p:nvPr/>
                </p:nvSpPr>
                <p:spPr bwMode="auto">
                  <a:xfrm>
                    <a:off x="3283" y="96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39" name="Line 683"/>
                  <p:cNvSpPr>
                    <a:spLocks noChangeShapeType="1"/>
                  </p:cNvSpPr>
                  <p:nvPr/>
                </p:nvSpPr>
                <p:spPr bwMode="auto">
                  <a:xfrm>
                    <a:off x="3283" y="96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0" name="Line 6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89" y="96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1" name="Line 685"/>
                  <p:cNvSpPr>
                    <a:spLocks noChangeShapeType="1"/>
                  </p:cNvSpPr>
                  <p:nvPr/>
                </p:nvSpPr>
                <p:spPr bwMode="auto">
                  <a:xfrm>
                    <a:off x="3298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2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3298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3" name="Line 6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04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4" name="Line 688"/>
                  <p:cNvSpPr>
                    <a:spLocks noChangeShapeType="1"/>
                  </p:cNvSpPr>
                  <p:nvPr/>
                </p:nvSpPr>
                <p:spPr bwMode="auto">
                  <a:xfrm>
                    <a:off x="3311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5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331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6" name="Line 6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8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7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3323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8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3323" y="96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49" name="Line 6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30" y="962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0" name="Line 694"/>
                  <p:cNvSpPr>
                    <a:spLocks noChangeShapeType="1"/>
                  </p:cNvSpPr>
                  <p:nvPr/>
                </p:nvSpPr>
                <p:spPr bwMode="auto">
                  <a:xfrm>
                    <a:off x="3334" y="96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1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3334" y="96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2" name="Line 6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40" y="96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3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3344" y="96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4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3344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5" name="Line 6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50" y="964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6" name="Line 700"/>
                  <p:cNvSpPr>
                    <a:spLocks noChangeShapeType="1"/>
                  </p:cNvSpPr>
                  <p:nvPr/>
                </p:nvSpPr>
                <p:spPr bwMode="auto">
                  <a:xfrm>
                    <a:off x="3353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7" name="Line 701"/>
                  <p:cNvSpPr>
                    <a:spLocks noChangeShapeType="1"/>
                  </p:cNvSpPr>
                  <p:nvPr/>
                </p:nvSpPr>
                <p:spPr bwMode="auto">
                  <a:xfrm>
                    <a:off x="3353" y="96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8" name="Line 7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0" y="962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59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3362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0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3362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1" name="Line 7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9" y="965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2" name="Line 706"/>
                  <p:cNvSpPr>
                    <a:spLocks noChangeShapeType="1"/>
                  </p:cNvSpPr>
                  <p:nvPr/>
                </p:nvSpPr>
                <p:spPr bwMode="auto">
                  <a:xfrm>
                    <a:off x="3370" y="96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3" name="Line 707"/>
                  <p:cNvSpPr>
                    <a:spLocks noChangeShapeType="1"/>
                  </p:cNvSpPr>
                  <p:nvPr/>
                </p:nvSpPr>
                <p:spPr bwMode="auto">
                  <a:xfrm>
                    <a:off x="3370" y="96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4" name="Line 7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7" y="960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5" name="Line 709"/>
                  <p:cNvSpPr>
                    <a:spLocks noChangeShapeType="1"/>
                  </p:cNvSpPr>
                  <p:nvPr/>
                </p:nvSpPr>
                <p:spPr bwMode="auto">
                  <a:xfrm>
                    <a:off x="3385" y="96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6" name="Line 710"/>
                  <p:cNvSpPr>
                    <a:spLocks noChangeShapeType="1"/>
                  </p:cNvSpPr>
                  <p:nvPr/>
                </p:nvSpPr>
                <p:spPr bwMode="auto">
                  <a:xfrm>
                    <a:off x="3385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7" name="Line 7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91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8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339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69" name="Line 713"/>
                  <p:cNvSpPr>
                    <a:spLocks noChangeShapeType="1"/>
                  </p:cNvSpPr>
                  <p:nvPr/>
                </p:nvSpPr>
                <p:spPr bwMode="auto">
                  <a:xfrm>
                    <a:off x="3398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0" name="Line 7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05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1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3410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2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341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3" name="Line 7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4" name="Line 718"/>
                  <p:cNvSpPr>
                    <a:spLocks noChangeShapeType="1"/>
                  </p:cNvSpPr>
                  <p:nvPr/>
                </p:nvSpPr>
                <p:spPr bwMode="auto">
                  <a:xfrm>
                    <a:off x="3421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5" name="Line 719"/>
                  <p:cNvSpPr>
                    <a:spLocks noChangeShapeType="1"/>
                  </p:cNvSpPr>
                  <p:nvPr/>
                </p:nvSpPr>
                <p:spPr bwMode="auto">
                  <a:xfrm>
                    <a:off x="342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6" name="Line 7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28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7" name="Line 721"/>
                  <p:cNvSpPr>
                    <a:spLocks noChangeShapeType="1"/>
                  </p:cNvSpPr>
                  <p:nvPr/>
                </p:nvSpPr>
                <p:spPr bwMode="auto">
                  <a:xfrm>
                    <a:off x="3431" y="96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8" name="Line 722"/>
                  <p:cNvSpPr>
                    <a:spLocks noChangeShapeType="1"/>
                  </p:cNvSpPr>
                  <p:nvPr/>
                </p:nvSpPr>
                <p:spPr bwMode="auto">
                  <a:xfrm>
                    <a:off x="3431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79" name="Line 7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38" y="96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0" name="Line 724"/>
                  <p:cNvSpPr>
                    <a:spLocks noChangeShapeType="1"/>
                  </p:cNvSpPr>
                  <p:nvPr/>
                </p:nvSpPr>
                <p:spPr bwMode="auto">
                  <a:xfrm>
                    <a:off x="3440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1" name="Line 725"/>
                  <p:cNvSpPr>
                    <a:spLocks noChangeShapeType="1"/>
                  </p:cNvSpPr>
                  <p:nvPr/>
                </p:nvSpPr>
                <p:spPr bwMode="auto">
                  <a:xfrm>
                    <a:off x="344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2" name="Line 7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4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3" name="Line 727"/>
                  <p:cNvSpPr>
                    <a:spLocks noChangeShapeType="1"/>
                  </p:cNvSpPr>
                  <p:nvPr/>
                </p:nvSpPr>
                <p:spPr bwMode="auto">
                  <a:xfrm>
                    <a:off x="344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4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3449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5" name="Line 7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56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6" name="Line 730"/>
                  <p:cNvSpPr>
                    <a:spLocks noChangeShapeType="1"/>
                  </p:cNvSpPr>
                  <p:nvPr/>
                </p:nvSpPr>
                <p:spPr bwMode="auto">
                  <a:xfrm>
                    <a:off x="345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7" name="Line 731"/>
                  <p:cNvSpPr>
                    <a:spLocks noChangeShapeType="1"/>
                  </p:cNvSpPr>
                  <p:nvPr/>
                </p:nvSpPr>
                <p:spPr bwMode="auto">
                  <a:xfrm>
                    <a:off x="345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8" name="Line 7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6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89" name="Line 733"/>
                  <p:cNvSpPr>
                    <a:spLocks noChangeShapeType="1"/>
                  </p:cNvSpPr>
                  <p:nvPr/>
                </p:nvSpPr>
                <p:spPr bwMode="auto">
                  <a:xfrm>
                    <a:off x="3472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0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3472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1" name="Line 7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79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2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3485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3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3485" y="96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4" name="Line 7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92" y="96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5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3497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6" name="Line 740"/>
                  <p:cNvSpPr>
                    <a:spLocks noChangeShapeType="1"/>
                  </p:cNvSpPr>
                  <p:nvPr/>
                </p:nvSpPr>
                <p:spPr bwMode="auto">
                  <a:xfrm>
                    <a:off x="3497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7" name="Line 7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0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8" name="Line 742"/>
                  <p:cNvSpPr>
                    <a:spLocks noChangeShapeType="1"/>
                  </p:cNvSpPr>
                  <p:nvPr/>
                </p:nvSpPr>
                <p:spPr bwMode="auto">
                  <a:xfrm>
                    <a:off x="350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799" name="Line 743"/>
                  <p:cNvSpPr>
                    <a:spLocks noChangeShapeType="1"/>
                  </p:cNvSpPr>
                  <p:nvPr/>
                </p:nvSpPr>
                <p:spPr bwMode="auto">
                  <a:xfrm>
                    <a:off x="3508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0" name="Line 7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15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1" name="Line 745"/>
                  <p:cNvSpPr>
                    <a:spLocks noChangeShapeType="1"/>
                  </p:cNvSpPr>
                  <p:nvPr/>
                </p:nvSpPr>
                <p:spPr bwMode="auto">
                  <a:xfrm>
                    <a:off x="3518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2" name="Line 746"/>
                  <p:cNvSpPr>
                    <a:spLocks noChangeShapeType="1"/>
                  </p:cNvSpPr>
                  <p:nvPr/>
                </p:nvSpPr>
                <p:spPr bwMode="auto">
                  <a:xfrm>
                    <a:off x="351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3" name="Line 7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25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4" name="Line 748"/>
                  <p:cNvSpPr>
                    <a:spLocks noChangeShapeType="1"/>
                  </p:cNvSpPr>
                  <p:nvPr/>
                </p:nvSpPr>
                <p:spPr bwMode="auto">
                  <a:xfrm>
                    <a:off x="3528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5" name="Line 749"/>
                  <p:cNvSpPr>
                    <a:spLocks noChangeShapeType="1"/>
                  </p:cNvSpPr>
                  <p:nvPr/>
                </p:nvSpPr>
                <p:spPr bwMode="auto">
                  <a:xfrm>
                    <a:off x="3528" y="96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6" name="Line 7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4" y="96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7" name="Line 751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8" name="Line 752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09" name="Line 7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43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0" name="Line 754"/>
                  <p:cNvSpPr>
                    <a:spLocks noChangeShapeType="1"/>
                  </p:cNvSpPr>
                  <p:nvPr/>
                </p:nvSpPr>
                <p:spPr bwMode="auto">
                  <a:xfrm>
                    <a:off x="3544" y="96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1" name="Line 755"/>
                  <p:cNvSpPr>
                    <a:spLocks noChangeShapeType="1"/>
                  </p:cNvSpPr>
                  <p:nvPr/>
                </p:nvSpPr>
                <p:spPr bwMode="auto">
                  <a:xfrm>
                    <a:off x="3544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2" name="Line 7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51" y="96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3" name="Line 757"/>
                  <p:cNvSpPr>
                    <a:spLocks noChangeShapeType="1"/>
                  </p:cNvSpPr>
                  <p:nvPr/>
                </p:nvSpPr>
                <p:spPr bwMode="auto">
                  <a:xfrm>
                    <a:off x="3559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4" name="Line 758"/>
                  <p:cNvSpPr>
                    <a:spLocks noChangeShapeType="1"/>
                  </p:cNvSpPr>
                  <p:nvPr/>
                </p:nvSpPr>
                <p:spPr bwMode="auto">
                  <a:xfrm>
                    <a:off x="355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5" name="Line 7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6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96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7" name="Line 761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8" name="Line 7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9" y="96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19" name="Line 763"/>
                  <p:cNvSpPr>
                    <a:spLocks noChangeShapeType="1"/>
                  </p:cNvSpPr>
                  <p:nvPr/>
                </p:nvSpPr>
                <p:spPr bwMode="auto">
                  <a:xfrm>
                    <a:off x="358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0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358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1" name="Line 7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91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2" name="Line 766"/>
                  <p:cNvSpPr>
                    <a:spLocks noChangeShapeType="1"/>
                  </p:cNvSpPr>
                  <p:nvPr/>
                </p:nvSpPr>
                <p:spPr bwMode="auto">
                  <a:xfrm>
                    <a:off x="359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3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359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4" name="Line 7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02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5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360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6" name="Line 770"/>
                  <p:cNvSpPr>
                    <a:spLocks noChangeShapeType="1"/>
                  </p:cNvSpPr>
                  <p:nvPr/>
                </p:nvSpPr>
                <p:spPr bwMode="auto">
                  <a:xfrm>
                    <a:off x="360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7" name="Line 7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12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8" name="Line 772"/>
                  <p:cNvSpPr>
                    <a:spLocks noChangeShapeType="1"/>
                  </p:cNvSpPr>
                  <p:nvPr/>
                </p:nvSpPr>
                <p:spPr bwMode="auto">
                  <a:xfrm>
                    <a:off x="3615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29" name="Line 773"/>
                  <p:cNvSpPr>
                    <a:spLocks noChangeShapeType="1"/>
                  </p:cNvSpPr>
                  <p:nvPr/>
                </p:nvSpPr>
                <p:spPr bwMode="auto">
                  <a:xfrm>
                    <a:off x="3615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0" name="Line 7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21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1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3623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2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3623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3" name="Line 7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30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4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3631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5" name="Line 779"/>
                  <p:cNvSpPr>
                    <a:spLocks noChangeShapeType="1"/>
                  </p:cNvSpPr>
                  <p:nvPr/>
                </p:nvSpPr>
                <p:spPr bwMode="auto">
                  <a:xfrm>
                    <a:off x="3631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6" name="Line 7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38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7" name="Line 781"/>
                  <p:cNvSpPr>
                    <a:spLocks noChangeShapeType="1"/>
                  </p:cNvSpPr>
                  <p:nvPr/>
                </p:nvSpPr>
                <p:spPr bwMode="auto">
                  <a:xfrm>
                    <a:off x="364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8" name="Line 782"/>
                  <p:cNvSpPr>
                    <a:spLocks noChangeShapeType="1"/>
                  </p:cNvSpPr>
                  <p:nvPr/>
                </p:nvSpPr>
                <p:spPr bwMode="auto">
                  <a:xfrm>
                    <a:off x="364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39" name="Line 7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53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0" name="Line 784"/>
                  <p:cNvSpPr>
                    <a:spLocks noChangeShapeType="1"/>
                  </p:cNvSpPr>
                  <p:nvPr/>
                </p:nvSpPr>
                <p:spPr bwMode="auto">
                  <a:xfrm>
                    <a:off x="365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1" name="Line 785"/>
                  <p:cNvSpPr>
                    <a:spLocks noChangeShapeType="1"/>
                  </p:cNvSpPr>
                  <p:nvPr/>
                </p:nvSpPr>
                <p:spPr bwMode="auto">
                  <a:xfrm>
                    <a:off x="365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2" name="Line 7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6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3" name="Line 787"/>
                  <p:cNvSpPr>
                    <a:spLocks noChangeShapeType="1"/>
                  </p:cNvSpPr>
                  <p:nvPr/>
                </p:nvSpPr>
                <p:spPr bwMode="auto">
                  <a:xfrm>
                    <a:off x="367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4" name="Line 788"/>
                  <p:cNvSpPr>
                    <a:spLocks noChangeShapeType="1"/>
                  </p:cNvSpPr>
                  <p:nvPr/>
                </p:nvSpPr>
                <p:spPr bwMode="auto">
                  <a:xfrm>
                    <a:off x="367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5" name="Line 7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78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6" name="Line 790"/>
                  <p:cNvSpPr>
                    <a:spLocks noChangeShapeType="1"/>
                  </p:cNvSpPr>
                  <p:nvPr/>
                </p:nvSpPr>
                <p:spPr bwMode="auto">
                  <a:xfrm>
                    <a:off x="3682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7" name="Line 791"/>
                  <p:cNvSpPr>
                    <a:spLocks noChangeShapeType="1"/>
                  </p:cNvSpPr>
                  <p:nvPr/>
                </p:nvSpPr>
                <p:spPr bwMode="auto">
                  <a:xfrm>
                    <a:off x="3682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8" name="Line 7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89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49" name="Line 793"/>
                  <p:cNvSpPr>
                    <a:spLocks noChangeShapeType="1"/>
                  </p:cNvSpPr>
                  <p:nvPr/>
                </p:nvSpPr>
                <p:spPr bwMode="auto">
                  <a:xfrm>
                    <a:off x="3692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0" name="Line 794"/>
                  <p:cNvSpPr>
                    <a:spLocks noChangeShapeType="1"/>
                  </p:cNvSpPr>
                  <p:nvPr/>
                </p:nvSpPr>
                <p:spPr bwMode="auto">
                  <a:xfrm>
                    <a:off x="3692" y="9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1" name="Line 7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99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2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3702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3" name="Line 797"/>
                  <p:cNvSpPr>
                    <a:spLocks noChangeShapeType="1"/>
                  </p:cNvSpPr>
                  <p:nvPr/>
                </p:nvSpPr>
                <p:spPr bwMode="auto">
                  <a:xfrm>
                    <a:off x="3702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4" name="Line 7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08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5" name="Line 799"/>
                  <p:cNvSpPr>
                    <a:spLocks noChangeShapeType="1"/>
                  </p:cNvSpPr>
                  <p:nvPr/>
                </p:nvSpPr>
                <p:spPr bwMode="auto">
                  <a:xfrm>
                    <a:off x="371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6" name="Line 800"/>
                  <p:cNvSpPr>
                    <a:spLocks noChangeShapeType="1"/>
                  </p:cNvSpPr>
                  <p:nvPr/>
                </p:nvSpPr>
                <p:spPr bwMode="auto">
                  <a:xfrm>
                    <a:off x="371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7" name="Line 8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1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8" name="Line 802"/>
                  <p:cNvSpPr>
                    <a:spLocks noChangeShapeType="1"/>
                  </p:cNvSpPr>
                  <p:nvPr/>
                </p:nvSpPr>
                <p:spPr bwMode="auto">
                  <a:xfrm>
                    <a:off x="3719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59" name="Line 803"/>
                  <p:cNvSpPr>
                    <a:spLocks noChangeShapeType="1"/>
                  </p:cNvSpPr>
                  <p:nvPr/>
                </p:nvSpPr>
                <p:spPr bwMode="auto">
                  <a:xfrm>
                    <a:off x="3719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0" name="Line 8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25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1" name="Line 805"/>
                  <p:cNvSpPr>
                    <a:spLocks noChangeShapeType="1"/>
                  </p:cNvSpPr>
                  <p:nvPr/>
                </p:nvSpPr>
                <p:spPr bwMode="auto">
                  <a:xfrm>
                    <a:off x="3733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2" name="Line 806"/>
                  <p:cNvSpPr>
                    <a:spLocks noChangeShapeType="1"/>
                  </p:cNvSpPr>
                  <p:nvPr/>
                </p:nvSpPr>
                <p:spPr bwMode="auto">
                  <a:xfrm>
                    <a:off x="3733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3" name="Line 8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0" y="96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6065" name="Group 1009"/>
                <p:cNvGrpSpPr>
                  <a:grpSpLocks/>
                </p:cNvGrpSpPr>
                <p:nvPr/>
              </p:nvGrpSpPr>
              <p:grpSpPr bwMode="auto">
                <a:xfrm>
                  <a:off x="2325" y="772"/>
                  <a:ext cx="1748" cy="204"/>
                  <a:chOff x="2325" y="772"/>
                  <a:chExt cx="1748" cy="204"/>
                </a:xfrm>
              </p:grpSpPr>
              <p:sp>
                <p:nvSpPr>
                  <p:cNvPr id="45865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3747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6" name="Line 810"/>
                  <p:cNvSpPr>
                    <a:spLocks noChangeShapeType="1"/>
                  </p:cNvSpPr>
                  <p:nvPr/>
                </p:nvSpPr>
                <p:spPr bwMode="auto">
                  <a:xfrm>
                    <a:off x="3747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7" name="Line 8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53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8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3759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69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3759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0" name="Line 8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65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1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376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2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376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3" name="Line 8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4" name="Line 818"/>
                  <p:cNvSpPr>
                    <a:spLocks noChangeShapeType="1"/>
                  </p:cNvSpPr>
                  <p:nvPr/>
                </p:nvSpPr>
                <p:spPr bwMode="auto">
                  <a:xfrm>
                    <a:off x="377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5" name="Line 819"/>
                  <p:cNvSpPr>
                    <a:spLocks noChangeShapeType="1"/>
                  </p:cNvSpPr>
                  <p:nvPr/>
                </p:nvSpPr>
                <p:spPr bwMode="auto">
                  <a:xfrm>
                    <a:off x="377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6" name="Line 8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8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7" name="Line 821"/>
                  <p:cNvSpPr>
                    <a:spLocks noChangeShapeType="1"/>
                  </p:cNvSpPr>
                  <p:nvPr/>
                </p:nvSpPr>
                <p:spPr bwMode="auto">
                  <a:xfrm>
                    <a:off x="3789" y="96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8" name="Line 822"/>
                  <p:cNvSpPr>
                    <a:spLocks noChangeShapeType="1"/>
                  </p:cNvSpPr>
                  <p:nvPr/>
                </p:nvSpPr>
                <p:spPr bwMode="auto">
                  <a:xfrm>
                    <a:off x="378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79" name="Line 8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0" name="Line 824"/>
                  <p:cNvSpPr>
                    <a:spLocks noChangeShapeType="1"/>
                  </p:cNvSpPr>
                  <p:nvPr/>
                </p:nvSpPr>
                <p:spPr bwMode="auto">
                  <a:xfrm>
                    <a:off x="3798" y="96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1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3798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2" name="Line 8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0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3" name="Line 827"/>
                  <p:cNvSpPr>
                    <a:spLocks noChangeShapeType="1"/>
                  </p:cNvSpPr>
                  <p:nvPr/>
                </p:nvSpPr>
                <p:spPr bwMode="auto">
                  <a:xfrm>
                    <a:off x="3806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4" name="Line 828"/>
                  <p:cNvSpPr>
                    <a:spLocks noChangeShapeType="1"/>
                  </p:cNvSpPr>
                  <p:nvPr/>
                </p:nvSpPr>
                <p:spPr bwMode="auto">
                  <a:xfrm>
                    <a:off x="3806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5" name="Line 8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12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6" name="Line 830"/>
                  <p:cNvSpPr>
                    <a:spLocks noChangeShapeType="1"/>
                  </p:cNvSpPr>
                  <p:nvPr/>
                </p:nvSpPr>
                <p:spPr bwMode="auto">
                  <a:xfrm>
                    <a:off x="382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7" name="Line 831"/>
                  <p:cNvSpPr>
                    <a:spLocks noChangeShapeType="1"/>
                  </p:cNvSpPr>
                  <p:nvPr/>
                </p:nvSpPr>
                <p:spPr bwMode="auto">
                  <a:xfrm>
                    <a:off x="382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8" name="Line 8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2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89" name="Line 833"/>
                  <p:cNvSpPr>
                    <a:spLocks noChangeShapeType="1"/>
                  </p:cNvSpPr>
                  <p:nvPr/>
                </p:nvSpPr>
                <p:spPr bwMode="auto">
                  <a:xfrm>
                    <a:off x="3834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0" name="Line 834"/>
                  <p:cNvSpPr>
                    <a:spLocks noChangeShapeType="1"/>
                  </p:cNvSpPr>
                  <p:nvPr/>
                </p:nvSpPr>
                <p:spPr bwMode="auto">
                  <a:xfrm>
                    <a:off x="3834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1" name="Line 8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40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2" name="Line 836"/>
                  <p:cNvSpPr>
                    <a:spLocks noChangeShapeType="1"/>
                  </p:cNvSpPr>
                  <p:nvPr/>
                </p:nvSpPr>
                <p:spPr bwMode="auto">
                  <a:xfrm>
                    <a:off x="3846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3" name="Line 837"/>
                  <p:cNvSpPr>
                    <a:spLocks noChangeShapeType="1"/>
                  </p:cNvSpPr>
                  <p:nvPr/>
                </p:nvSpPr>
                <p:spPr bwMode="auto">
                  <a:xfrm>
                    <a:off x="3846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4" name="Line 8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52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5" name="Line 839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6" name="Line 840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7" name="Line 8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63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8" name="Line 842"/>
                  <p:cNvSpPr>
                    <a:spLocks noChangeShapeType="1"/>
                  </p:cNvSpPr>
                  <p:nvPr/>
                </p:nvSpPr>
                <p:spPr bwMode="auto">
                  <a:xfrm>
                    <a:off x="3867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899" name="Line 843"/>
                  <p:cNvSpPr>
                    <a:spLocks noChangeShapeType="1"/>
                  </p:cNvSpPr>
                  <p:nvPr/>
                </p:nvSpPr>
                <p:spPr bwMode="auto">
                  <a:xfrm>
                    <a:off x="3867" y="9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0" name="Line 8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3" y="96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1" name="Line 845"/>
                  <p:cNvSpPr>
                    <a:spLocks noChangeShapeType="1"/>
                  </p:cNvSpPr>
                  <p:nvPr/>
                </p:nvSpPr>
                <p:spPr bwMode="auto">
                  <a:xfrm>
                    <a:off x="387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2" name="Line 846"/>
                  <p:cNvSpPr>
                    <a:spLocks noChangeShapeType="1"/>
                  </p:cNvSpPr>
                  <p:nvPr/>
                </p:nvSpPr>
                <p:spPr bwMode="auto">
                  <a:xfrm>
                    <a:off x="3876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3" name="Line 8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3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4" name="Line 848"/>
                  <p:cNvSpPr>
                    <a:spLocks noChangeShapeType="1"/>
                  </p:cNvSpPr>
                  <p:nvPr/>
                </p:nvSpPr>
                <p:spPr bwMode="auto">
                  <a:xfrm>
                    <a:off x="3885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5" name="Line 849"/>
                  <p:cNvSpPr>
                    <a:spLocks noChangeShapeType="1"/>
                  </p:cNvSpPr>
                  <p:nvPr/>
                </p:nvSpPr>
                <p:spPr bwMode="auto">
                  <a:xfrm>
                    <a:off x="3885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6" name="Line 8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91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7" name="Line 851"/>
                  <p:cNvSpPr>
                    <a:spLocks noChangeShapeType="1"/>
                  </p:cNvSpPr>
                  <p:nvPr/>
                </p:nvSpPr>
                <p:spPr bwMode="auto">
                  <a:xfrm>
                    <a:off x="3893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8" name="Line 852"/>
                  <p:cNvSpPr>
                    <a:spLocks noChangeShapeType="1"/>
                  </p:cNvSpPr>
                  <p:nvPr/>
                </p:nvSpPr>
                <p:spPr bwMode="auto">
                  <a:xfrm>
                    <a:off x="3893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09" name="Line 853"/>
                  <p:cNvSpPr>
                    <a:spLocks noChangeShapeType="1"/>
                  </p:cNvSpPr>
                  <p:nvPr/>
                </p:nvSpPr>
                <p:spPr bwMode="auto">
                  <a:xfrm>
                    <a:off x="3899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0" name="Line 854"/>
                  <p:cNvSpPr>
                    <a:spLocks noChangeShapeType="1"/>
                  </p:cNvSpPr>
                  <p:nvPr/>
                </p:nvSpPr>
                <p:spPr bwMode="auto">
                  <a:xfrm>
                    <a:off x="3908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1" name="Line 855"/>
                  <p:cNvSpPr>
                    <a:spLocks noChangeShapeType="1"/>
                  </p:cNvSpPr>
                  <p:nvPr/>
                </p:nvSpPr>
                <p:spPr bwMode="auto">
                  <a:xfrm>
                    <a:off x="3908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2" name="Line 8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14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3" name="Line 857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4" name="Line 858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5" name="Line 8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28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6" name="Line 860"/>
                  <p:cNvSpPr>
                    <a:spLocks noChangeShapeType="1"/>
                  </p:cNvSpPr>
                  <p:nvPr/>
                </p:nvSpPr>
                <p:spPr bwMode="auto">
                  <a:xfrm>
                    <a:off x="3933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7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3933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8" name="Line 862"/>
                  <p:cNvSpPr>
                    <a:spLocks noChangeShapeType="1"/>
                  </p:cNvSpPr>
                  <p:nvPr/>
                </p:nvSpPr>
                <p:spPr bwMode="auto">
                  <a:xfrm>
                    <a:off x="3940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19" name="Line 863"/>
                  <p:cNvSpPr>
                    <a:spLocks noChangeShapeType="1"/>
                  </p:cNvSpPr>
                  <p:nvPr/>
                </p:nvSpPr>
                <p:spPr bwMode="auto">
                  <a:xfrm>
                    <a:off x="3944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0" name="Line 864"/>
                  <p:cNvSpPr>
                    <a:spLocks noChangeShapeType="1"/>
                  </p:cNvSpPr>
                  <p:nvPr/>
                </p:nvSpPr>
                <p:spPr bwMode="auto">
                  <a:xfrm>
                    <a:off x="3944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1" name="Line 865"/>
                  <p:cNvSpPr>
                    <a:spLocks noChangeShapeType="1"/>
                  </p:cNvSpPr>
                  <p:nvPr/>
                </p:nvSpPr>
                <p:spPr bwMode="auto">
                  <a:xfrm>
                    <a:off x="3950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2" name="Line 866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3" name="Line 867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4" name="Line 8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1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5" name="Line 869"/>
                  <p:cNvSpPr>
                    <a:spLocks noChangeShapeType="1"/>
                  </p:cNvSpPr>
                  <p:nvPr/>
                </p:nvSpPr>
                <p:spPr bwMode="auto">
                  <a:xfrm>
                    <a:off x="3963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6" name="Line 870"/>
                  <p:cNvSpPr>
                    <a:spLocks noChangeShapeType="1"/>
                  </p:cNvSpPr>
                  <p:nvPr/>
                </p:nvSpPr>
                <p:spPr bwMode="auto">
                  <a:xfrm>
                    <a:off x="3963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7" name="Line 871"/>
                  <p:cNvSpPr>
                    <a:spLocks noChangeShapeType="1"/>
                  </p:cNvSpPr>
                  <p:nvPr/>
                </p:nvSpPr>
                <p:spPr bwMode="auto">
                  <a:xfrm>
                    <a:off x="3970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8" name="Line 872"/>
                  <p:cNvSpPr>
                    <a:spLocks noChangeShapeType="1"/>
                  </p:cNvSpPr>
                  <p:nvPr/>
                </p:nvSpPr>
                <p:spPr bwMode="auto">
                  <a:xfrm>
                    <a:off x="3972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29" name="Line 873"/>
                  <p:cNvSpPr>
                    <a:spLocks noChangeShapeType="1"/>
                  </p:cNvSpPr>
                  <p:nvPr/>
                </p:nvSpPr>
                <p:spPr bwMode="auto">
                  <a:xfrm>
                    <a:off x="3972" y="9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0" name="Line 8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9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1" name="Line 875"/>
                  <p:cNvSpPr>
                    <a:spLocks noChangeShapeType="1"/>
                  </p:cNvSpPr>
                  <p:nvPr/>
                </p:nvSpPr>
                <p:spPr bwMode="auto">
                  <a:xfrm>
                    <a:off x="398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2" name="Line 876"/>
                  <p:cNvSpPr>
                    <a:spLocks noChangeShapeType="1"/>
                  </p:cNvSpPr>
                  <p:nvPr/>
                </p:nvSpPr>
                <p:spPr bwMode="auto">
                  <a:xfrm>
                    <a:off x="398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3" name="Line 8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8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4" name="Line 878"/>
                  <p:cNvSpPr>
                    <a:spLocks noChangeShapeType="1"/>
                  </p:cNvSpPr>
                  <p:nvPr/>
                </p:nvSpPr>
                <p:spPr bwMode="auto">
                  <a:xfrm>
                    <a:off x="399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5" name="Line 879"/>
                  <p:cNvSpPr>
                    <a:spLocks noChangeShapeType="1"/>
                  </p:cNvSpPr>
                  <p:nvPr/>
                </p:nvSpPr>
                <p:spPr bwMode="auto">
                  <a:xfrm>
                    <a:off x="3995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6" name="Line 8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02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7" name="Line 881"/>
                  <p:cNvSpPr>
                    <a:spLocks noChangeShapeType="1"/>
                  </p:cNvSpPr>
                  <p:nvPr/>
                </p:nvSpPr>
                <p:spPr bwMode="auto">
                  <a:xfrm>
                    <a:off x="400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8" name="Line 882"/>
                  <p:cNvSpPr>
                    <a:spLocks noChangeShapeType="1"/>
                  </p:cNvSpPr>
                  <p:nvPr/>
                </p:nvSpPr>
                <p:spPr bwMode="auto">
                  <a:xfrm>
                    <a:off x="4008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39" name="Line 8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15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0" name="Line 884"/>
                  <p:cNvSpPr>
                    <a:spLocks noChangeShapeType="1"/>
                  </p:cNvSpPr>
                  <p:nvPr/>
                </p:nvSpPr>
                <p:spPr bwMode="auto">
                  <a:xfrm>
                    <a:off x="402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1" name="Line 885"/>
                  <p:cNvSpPr>
                    <a:spLocks noChangeShapeType="1"/>
                  </p:cNvSpPr>
                  <p:nvPr/>
                </p:nvSpPr>
                <p:spPr bwMode="auto">
                  <a:xfrm>
                    <a:off x="402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2" name="Line 8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2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3" name="Line 887"/>
                  <p:cNvSpPr>
                    <a:spLocks noChangeShapeType="1"/>
                  </p:cNvSpPr>
                  <p:nvPr/>
                </p:nvSpPr>
                <p:spPr bwMode="auto">
                  <a:xfrm>
                    <a:off x="403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4" name="Line 888"/>
                  <p:cNvSpPr>
                    <a:spLocks noChangeShapeType="1"/>
                  </p:cNvSpPr>
                  <p:nvPr/>
                </p:nvSpPr>
                <p:spPr bwMode="auto">
                  <a:xfrm>
                    <a:off x="403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5" name="Line 8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8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6" name="Line 890"/>
                  <p:cNvSpPr>
                    <a:spLocks noChangeShapeType="1"/>
                  </p:cNvSpPr>
                  <p:nvPr/>
                </p:nvSpPr>
                <p:spPr bwMode="auto">
                  <a:xfrm>
                    <a:off x="404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7" name="Line 891"/>
                  <p:cNvSpPr>
                    <a:spLocks noChangeShapeType="1"/>
                  </p:cNvSpPr>
                  <p:nvPr/>
                </p:nvSpPr>
                <p:spPr bwMode="auto">
                  <a:xfrm>
                    <a:off x="4041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8" name="Line 8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48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49" name="Line 893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0" name="Line 894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1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4057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2" name="Line 896"/>
                  <p:cNvSpPr>
                    <a:spLocks noChangeShapeType="1"/>
                  </p:cNvSpPr>
                  <p:nvPr/>
                </p:nvSpPr>
                <p:spPr bwMode="auto">
                  <a:xfrm>
                    <a:off x="405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3" name="Line 897"/>
                  <p:cNvSpPr>
                    <a:spLocks noChangeShapeType="1"/>
                  </p:cNvSpPr>
                  <p:nvPr/>
                </p:nvSpPr>
                <p:spPr bwMode="auto">
                  <a:xfrm>
                    <a:off x="4059" y="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4" name="Line 898"/>
                  <p:cNvSpPr>
                    <a:spLocks noChangeShapeType="1"/>
                  </p:cNvSpPr>
                  <p:nvPr/>
                </p:nvSpPr>
                <p:spPr bwMode="auto">
                  <a:xfrm>
                    <a:off x="4066" y="96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5" name="Oval 899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77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6" name="Oval 900"/>
                  <p:cNvSpPr>
                    <a:spLocks noChangeArrowheads="1"/>
                  </p:cNvSpPr>
                  <p:nvPr/>
                </p:nvSpPr>
                <p:spPr bwMode="auto">
                  <a:xfrm>
                    <a:off x="2413" y="77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7" name="Oval 901"/>
                  <p:cNvSpPr>
                    <a:spLocks noChangeArrowheads="1"/>
                  </p:cNvSpPr>
                  <p:nvPr/>
                </p:nvSpPr>
                <p:spPr bwMode="auto">
                  <a:xfrm>
                    <a:off x="2463" y="82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8" name="Oval 902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81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59" name="Oval 903"/>
                  <p:cNvSpPr>
                    <a:spLocks noChangeArrowheads="1"/>
                  </p:cNvSpPr>
                  <p:nvPr/>
                </p:nvSpPr>
                <p:spPr bwMode="auto">
                  <a:xfrm>
                    <a:off x="2528" y="80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0" name="Oval 904"/>
                  <p:cNvSpPr>
                    <a:spLocks noChangeArrowheads="1"/>
                  </p:cNvSpPr>
                  <p:nvPr/>
                </p:nvSpPr>
                <p:spPr bwMode="auto">
                  <a:xfrm>
                    <a:off x="2551" y="84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1" name="Oval 905"/>
                  <p:cNvSpPr>
                    <a:spLocks noChangeArrowheads="1"/>
                  </p:cNvSpPr>
                  <p:nvPr/>
                </p:nvSpPr>
                <p:spPr bwMode="auto">
                  <a:xfrm>
                    <a:off x="2570" y="7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2" name="Oval 906"/>
                  <p:cNvSpPr>
                    <a:spLocks noChangeArrowheads="1"/>
                  </p:cNvSpPr>
                  <p:nvPr/>
                </p:nvSpPr>
                <p:spPr bwMode="auto">
                  <a:xfrm>
                    <a:off x="2587" y="83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3" name="Oval 907"/>
                  <p:cNvSpPr>
                    <a:spLocks noChangeArrowheads="1"/>
                  </p:cNvSpPr>
                  <p:nvPr/>
                </p:nvSpPr>
                <p:spPr bwMode="auto">
                  <a:xfrm>
                    <a:off x="2602" y="8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4" name="Oval 908"/>
                  <p:cNvSpPr>
                    <a:spLocks noChangeArrowheads="1"/>
                  </p:cNvSpPr>
                  <p:nvPr/>
                </p:nvSpPr>
                <p:spPr bwMode="auto">
                  <a:xfrm>
                    <a:off x="2615" y="83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5" name="Oval 909"/>
                  <p:cNvSpPr>
                    <a:spLocks noChangeArrowheads="1"/>
                  </p:cNvSpPr>
                  <p:nvPr/>
                </p:nvSpPr>
                <p:spPr bwMode="auto">
                  <a:xfrm>
                    <a:off x="2627" y="81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6" name="Oval 910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83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7" name="Oval 911"/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82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8" name="Oval 912"/>
                  <p:cNvSpPr>
                    <a:spLocks noChangeArrowheads="1"/>
                  </p:cNvSpPr>
                  <p:nvPr/>
                </p:nvSpPr>
                <p:spPr bwMode="auto">
                  <a:xfrm>
                    <a:off x="2657" y="8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69" name="Oval 913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88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0" name="Oval 914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85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1" name="Oval 915"/>
                  <p:cNvSpPr>
                    <a:spLocks noChangeArrowheads="1"/>
                  </p:cNvSpPr>
                  <p:nvPr/>
                </p:nvSpPr>
                <p:spPr bwMode="auto">
                  <a:xfrm>
                    <a:off x="2689" y="89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2" name="Oval 916"/>
                  <p:cNvSpPr>
                    <a:spLocks noChangeArrowheads="1"/>
                  </p:cNvSpPr>
                  <p:nvPr/>
                </p:nvSpPr>
                <p:spPr bwMode="auto">
                  <a:xfrm>
                    <a:off x="2702" y="87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3" name="Oval 917"/>
                  <p:cNvSpPr>
                    <a:spLocks noChangeArrowheads="1"/>
                  </p:cNvSpPr>
                  <p:nvPr/>
                </p:nvSpPr>
                <p:spPr bwMode="auto">
                  <a:xfrm>
                    <a:off x="2714" y="87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4" name="Oval 918"/>
                  <p:cNvSpPr>
                    <a:spLocks noChangeArrowheads="1"/>
                  </p:cNvSpPr>
                  <p:nvPr/>
                </p:nvSpPr>
                <p:spPr bwMode="auto">
                  <a:xfrm>
                    <a:off x="2725" y="87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5" name="Oval 919"/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8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6" name="Oval 920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89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7" name="Oval 921"/>
                  <p:cNvSpPr>
                    <a:spLocks noChangeArrowheads="1"/>
                  </p:cNvSpPr>
                  <p:nvPr/>
                </p:nvSpPr>
                <p:spPr bwMode="auto">
                  <a:xfrm>
                    <a:off x="2753" y="89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8" name="Oval 922"/>
                  <p:cNvSpPr>
                    <a:spLocks noChangeArrowheads="1"/>
                  </p:cNvSpPr>
                  <p:nvPr/>
                </p:nvSpPr>
                <p:spPr bwMode="auto">
                  <a:xfrm>
                    <a:off x="2761" y="90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79" name="Oval 923"/>
                  <p:cNvSpPr>
                    <a:spLocks noChangeArrowheads="1"/>
                  </p:cNvSpPr>
                  <p:nvPr/>
                </p:nvSpPr>
                <p:spPr bwMode="auto">
                  <a:xfrm>
                    <a:off x="2776" y="92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0" name="Oval 924"/>
                  <p:cNvSpPr>
                    <a:spLocks noChangeArrowheads="1"/>
                  </p:cNvSpPr>
                  <p:nvPr/>
                </p:nvSpPr>
                <p:spPr bwMode="auto">
                  <a:xfrm>
                    <a:off x="2789" y="92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1" name="Oval 925"/>
                  <p:cNvSpPr>
                    <a:spLocks noChangeArrowheads="1"/>
                  </p:cNvSpPr>
                  <p:nvPr/>
                </p:nvSpPr>
                <p:spPr bwMode="auto">
                  <a:xfrm>
                    <a:off x="2801" y="93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2" name="Oval 926"/>
                  <p:cNvSpPr>
                    <a:spLocks noChangeArrowheads="1"/>
                  </p:cNvSpPr>
                  <p:nvPr/>
                </p:nvSpPr>
                <p:spPr bwMode="auto">
                  <a:xfrm>
                    <a:off x="2812" y="92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3" name="Oval 927"/>
                  <p:cNvSpPr>
                    <a:spLocks noChangeArrowheads="1"/>
                  </p:cNvSpPr>
                  <p:nvPr/>
                </p:nvSpPr>
                <p:spPr bwMode="auto">
                  <a:xfrm>
                    <a:off x="2822" y="94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4" name="Oval 928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5" name="Oval 929"/>
                  <p:cNvSpPr>
                    <a:spLocks noChangeArrowheads="1"/>
                  </p:cNvSpPr>
                  <p:nvPr/>
                </p:nvSpPr>
                <p:spPr bwMode="auto">
                  <a:xfrm>
                    <a:off x="2840" y="95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6" name="Oval 930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93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7" name="Oval 931"/>
                  <p:cNvSpPr>
                    <a:spLocks noChangeArrowheads="1"/>
                  </p:cNvSpPr>
                  <p:nvPr/>
                </p:nvSpPr>
                <p:spPr bwMode="auto">
                  <a:xfrm>
                    <a:off x="2863" y="92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8" name="Oval 932"/>
                  <p:cNvSpPr>
                    <a:spLocks noChangeArrowheads="1"/>
                  </p:cNvSpPr>
                  <p:nvPr/>
                </p:nvSpPr>
                <p:spPr bwMode="auto">
                  <a:xfrm>
                    <a:off x="2876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89" name="Oval 933"/>
                  <p:cNvSpPr>
                    <a:spLocks noChangeArrowheads="1"/>
                  </p:cNvSpPr>
                  <p:nvPr/>
                </p:nvSpPr>
                <p:spPr bwMode="auto">
                  <a:xfrm>
                    <a:off x="2888" y="95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0" name="Oval 934"/>
                  <p:cNvSpPr>
                    <a:spLocks noChangeArrowheads="1"/>
                  </p:cNvSpPr>
                  <p:nvPr/>
                </p:nvSpPr>
                <p:spPr bwMode="auto">
                  <a:xfrm>
                    <a:off x="2899" y="95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1" name="Oval 935"/>
                  <p:cNvSpPr>
                    <a:spLocks noChangeArrowheads="1"/>
                  </p:cNvSpPr>
                  <p:nvPr/>
                </p:nvSpPr>
                <p:spPr bwMode="auto">
                  <a:xfrm>
                    <a:off x="2909" y="95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2" name="Oval 936"/>
                  <p:cNvSpPr>
                    <a:spLocks noChangeArrowheads="1"/>
                  </p:cNvSpPr>
                  <p:nvPr/>
                </p:nvSpPr>
                <p:spPr bwMode="auto">
                  <a:xfrm>
                    <a:off x="2919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3" name="Oval 937"/>
                  <p:cNvSpPr>
                    <a:spLocks noChangeArrowheads="1"/>
                  </p:cNvSpPr>
                  <p:nvPr/>
                </p:nvSpPr>
                <p:spPr bwMode="auto">
                  <a:xfrm>
                    <a:off x="2927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4" name="Oval 938"/>
                  <p:cNvSpPr>
                    <a:spLocks noChangeArrowheads="1"/>
                  </p:cNvSpPr>
                  <p:nvPr/>
                </p:nvSpPr>
                <p:spPr bwMode="auto">
                  <a:xfrm>
                    <a:off x="2935" y="95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5" name="Oval 939"/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96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6" name="Oval 940"/>
                  <p:cNvSpPr>
                    <a:spLocks noChangeArrowheads="1"/>
                  </p:cNvSpPr>
                  <p:nvPr/>
                </p:nvSpPr>
                <p:spPr bwMode="auto">
                  <a:xfrm>
                    <a:off x="2963" y="96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7" name="Oval 941"/>
                  <p:cNvSpPr>
                    <a:spLocks noChangeArrowheads="1"/>
                  </p:cNvSpPr>
                  <p:nvPr/>
                </p:nvSpPr>
                <p:spPr bwMode="auto">
                  <a:xfrm>
                    <a:off x="2975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8" name="Oval 942"/>
                  <p:cNvSpPr>
                    <a:spLocks noChangeArrowheads="1"/>
                  </p:cNvSpPr>
                  <p:nvPr/>
                </p:nvSpPr>
                <p:spPr bwMode="auto">
                  <a:xfrm>
                    <a:off x="2987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999" name="Oval 943"/>
                  <p:cNvSpPr>
                    <a:spLocks noChangeArrowheads="1"/>
                  </p:cNvSpPr>
                  <p:nvPr/>
                </p:nvSpPr>
                <p:spPr bwMode="auto">
                  <a:xfrm>
                    <a:off x="2997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0" name="Oval 944"/>
                  <p:cNvSpPr>
                    <a:spLocks noChangeArrowheads="1"/>
                  </p:cNvSpPr>
                  <p:nvPr/>
                </p:nvSpPr>
                <p:spPr bwMode="auto">
                  <a:xfrm>
                    <a:off x="3006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1" name="Oval 945"/>
                  <p:cNvSpPr>
                    <a:spLocks noChangeArrowheads="1"/>
                  </p:cNvSpPr>
                  <p:nvPr/>
                </p:nvSpPr>
                <p:spPr bwMode="auto">
                  <a:xfrm>
                    <a:off x="3014" y="95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2" name="Oval 946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3" name="Oval 947"/>
                  <p:cNvSpPr>
                    <a:spLocks noChangeArrowheads="1"/>
                  </p:cNvSpPr>
                  <p:nvPr/>
                </p:nvSpPr>
                <p:spPr bwMode="auto">
                  <a:xfrm>
                    <a:off x="3038" y="95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4" name="Oval 948"/>
                  <p:cNvSpPr>
                    <a:spLocks noChangeArrowheads="1"/>
                  </p:cNvSpPr>
                  <p:nvPr/>
                </p:nvSpPr>
                <p:spPr bwMode="auto">
                  <a:xfrm>
                    <a:off x="3051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5" name="Oval 949"/>
                  <p:cNvSpPr>
                    <a:spLocks noChangeArrowheads="1"/>
                  </p:cNvSpPr>
                  <p:nvPr/>
                </p:nvSpPr>
                <p:spPr bwMode="auto">
                  <a:xfrm>
                    <a:off x="3063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6" name="Oval 950"/>
                  <p:cNvSpPr>
                    <a:spLocks noChangeArrowheads="1"/>
                  </p:cNvSpPr>
                  <p:nvPr/>
                </p:nvSpPr>
                <p:spPr bwMode="auto">
                  <a:xfrm>
                    <a:off x="3074" y="95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7" name="Oval 951"/>
                  <p:cNvSpPr>
                    <a:spLocks noChangeArrowheads="1"/>
                  </p:cNvSpPr>
                  <p:nvPr/>
                </p:nvSpPr>
                <p:spPr bwMode="auto">
                  <a:xfrm>
                    <a:off x="3084" y="95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8" name="Oval 952"/>
                  <p:cNvSpPr>
                    <a:spLocks noChangeArrowheads="1"/>
                  </p:cNvSpPr>
                  <p:nvPr/>
                </p:nvSpPr>
                <p:spPr bwMode="auto">
                  <a:xfrm>
                    <a:off x="3093" y="95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09" name="Oval 953"/>
                  <p:cNvSpPr>
                    <a:spLocks noChangeArrowheads="1"/>
                  </p:cNvSpPr>
                  <p:nvPr/>
                </p:nvSpPr>
                <p:spPr bwMode="auto">
                  <a:xfrm>
                    <a:off x="3102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0" name="Oval 954"/>
                  <p:cNvSpPr>
                    <a:spLocks noChangeArrowheads="1"/>
                  </p:cNvSpPr>
                  <p:nvPr/>
                </p:nvSpPr>
                <p:spPr bwMode="auto">
                  <a:xfrm>
                    <a:off x="3110" y="95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1" name="Oval 955"/>
                  <p:cNvSpPr>
                    <a:spLocks noChangeArrowheads="1"/>
                  </p:cNvSpPr>
                  <p:nvPr/>
                </p:nvSpPr>
                <p:spPr bwMode="auto">
                  <a:xfrm>
                    <a:off x="3125" y="95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2" name="Oval 956"/>
                  <p:cNvSpPr>
                    <a:spLocks noChangeArrowheads="1"/>
                  </p:cNvSpPr>
                  <p:nvPr/>
                </p:nvSpPr>
                <p:spPr bwMode="auto">
                  <a:xfrm>
                    <a:off x="3138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3" name="Oval 957"/>
                  <p:cNvSpPr>
                    <a:spLocks noChangeArrowheads="1"/>
                  </p:cNvSpPr>
                  <p:nvPr/>
                </p:nvSpPr>
                <p:spPr bwMode="auto">
                  <a:xfrm>
                    <a:off x="3150" y="95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4" name="Oval 958"/>
                  <p:cNvSpPr>
                    <a:spLocks noChangeArrowheads="1"/>
                  </p:cNvSpPr>
                  <p:nvPr/>
                </p:nvSpPr>
                <p:spPr bwMode="auto">
                  <a:xfrm>
                    <a:off x="3161" y="95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5" name="Oval 959"/>
                  <p:cNvSpPr>
                    <a:spLocks noChangeArrowheads="1"/>
                  </p:cNvSpPr>
                  <p:nvPr/>
                </p:nvSpPr>
                <p:spPr bwMode="auto">
                  <a:xfrm>
                    <a:off x="3171" y="95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6" name="Oval 960"/>
                  <p:cNvSpPr>
                    <a:spLocks noChangeArrowheads="1"/>
                  </p:cNvSpPr>
                  <p:nvPr/>
                </p:nvSpPr>
                <p:spPr bwMode="auto">
                  <a:xfrm>
                    <a:off x="3180" y="95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7" name="Oval 961"/>
                  <p:cNvSpPr>
                    <a:spLocks noChangeArrowheads="1"/>
                  </p:cNvSpPr>
                  <p:nvPr/>
                </p:nvSpPr>
                <p:spPr bwMode="auto">
                  <a:xfrm>
                    <a:off x="3189" y="95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8" name="Oval 962"/>
                  <p:cNvSpPr>
                    <a:spLocks noChangeArrowheads="1"/>
                  </p:cNvSpPr>
                  <p:nvPr/>
                </p:nvSpPr>
                <p:spPr bwMode="auto">
                  <a:xfrm>
                    <a:off x="3197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19" name="Oval 963"/>
                  <p:cNvSpPr>
                    <a:spLocks noChangeArrowheads="1"/>
                  </p:cNvSpPr>
                  <p:nvPr/>
                </p:nvSpPr>
                <p:spPr bwMode="auto">
                  <a:xfrm>
                    <a:off x="3212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0" name="Oval 964"/>
                  <p:cNvSpPr>
                    <a:spLocks noChangeArrowheads="1"/>
                  </p:cNvSpPr>
                  <p:nvPr/>
                </p:nvSpPr>
                <p:spPr bwMode="auto">
                  <a:xfrm>
                    <a:off x="3225" y="95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1" name="Oval 965"/>
                  <p:cNvSpPr>
                    <a:spLocks noChangeArrowheads="1"/>
                  </p:cNvSpPr>
                  <p:nvPr/>
                </p:nvSpPr>
                <p:spPr bwMode="auto">
                  <a:xfrm>
                    <a:off x="3237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2" name="Oval 966"/>
                  <p:cNvSpPr>
                    <a:spLocks noChangeArrowheads="1"/>
                  </p:cNvSpPr>
                  <p:nvPr/>
                </p:nvSpPr>
                <p:spPr bwMode="auto">
                  <a:xfrm>
                    <a:off x="3248" y="95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3" name="Oval 967"/>
                  <p:cNvSpPr>
                    <a:spLocks noChangeArrowheads="1"/>
                  </p:cNvSpPr>
                  <p:nvPr/>
                </p:nvSpPr>
                <p:spPr bwMode="auto">
                  <a:xfrm>
                    <a:off x="3258" y="95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4" name="Oval 968"/>
                  <p:cNvSpPr>
                    <a:spLocks noChangeArrowheads="1"/>
                  </p:cNvSpPr>
                  <p:nvPr/>
                </p:nvSpPr>
                <p:spPr bwMode="auto">
                  <a:xfrm>
                    <a:off x="3267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5" name="Oval 969"/>
                  <p:cNvSpPr>
                    <a:spLocks noChangeArrowheads="1"/>
                  </p:cNvSpPr>
                  <p:nvPr/>
                </p:nvSpPr>
                <p:spPr bwMode="auto">
                  <a:xfrm>
                    <a:off x="3276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6" name="Oval 970"/>
                  <p:cNvSpPr>
                    <a:spLocks noChangeArrowheads="1"/>
                  </p:cNvSpPr>
                  <p:nvPr/>
                </p:nvSpPr>
                <p:spPr bwMode="auto">
                  <a:xfrm>
                    <a:off x="3284" y="96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7" name="Oval 971"/>
                  <p:cNvSpPr>
                    <a:spLocks noChangeArrowheads="1"/>
                  </p:cNvSpPr>
                  <p:nvPr/>
                </p:nvSpPr>
                <p:spPr bwMode="auto">
                  <a:xfrm>
                    <a:off x="329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8" name="Oval 97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29" name="Oval 973"/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95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0" name="Oval 974"/>
                  <p:cNvSpPr>
                    <a:spLocks noChangeArrowheads="1"/>
                  </p:cNvSpPr>
                  <p:nvPr/>
                </p:nvSpPr>
                <p:spPr bwMode="auto">
                  <a:xfrm>
                    <a:off x="3335" y="95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1" name="Oval 975"/>
                  <p:cNvSpPr>
                    <a:spLocks noChangeArrowheads="1"/>
                  </p:cNvSpPr>
                  <p:nvPr/>
                </p:nvSpPr>
                <p:spPr bwMode="auto">
                  <a:xfrm>
                    <a:off x="3345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2" name="Oval 976"/>
                  <p:cNvSpPr>
                    <a:spLocks noChangeArrowheads="1"/>
                  </p:cNvSpPr>
                  <p:nvPr/>
                </p:nvSpPr>
                <p:spPr bwMode="auto">
                  <a:xfrm>
                    <a:off x="3354" y="95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3" name="Oval 977"/>
                  <p:cNvSpPr>
                    <a:spLocks noChangeArrowheads="1"/>
                  </p:cNvSpPr>
                  <p:nvPr/>
                </p:nvSpPr>
                <p:spPr bwMode="auto">
                  <a:xfrm>
                    <a:off x="3363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4" name="Oval 978"/>
                  <p:cNvSpPr>
                    <a:spLocks noChangeArrowheads="1"/>
                  </p:cNvSpPr>
                  <p:nvPr/>
                </p:nvSpPr>
                <p:spPr bwMode="auto">
                  <a:xfrm>
                    <a:off x="3371" y="95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5" name="Oval 979"/>
                  <p:cNvSpPr>
                    <a:spLocks noChangeArrowheads="1"/>
                  </p:cNvSpPr>
                  <p:nvPr/>
                </p:nvSpPr>
                <p:spPr bwMode="auto">
                  <a:xfrm>
                    <a:off x="3386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6" name="Oval 980"/>
                  <p:cNvSpPr>
                    <a:spLocks noChangeArrowheads="1"/>
                  </p:cNvSpPr>
                  <p:nvPr/>
                </p:nvSpPr>
                <p:spPr bwMode="auto">
                  <a:xfrm>
                    <a:off x="339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7" name="Oval 981"/>
                  <p:cNvSpPr>
                    <a:spLocks noChangeArrowheads="1"/>
                  </p:cNvSpPr>
                  <p:nvPr/>
                </p:nvSpPr>
                <p:spPr bwMode="auto">
                  <a:xfrm>
                    <a:off x="3411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8" name="Oval 982"/>
                  <p:cNvSpPr>
                    <a:spLocks noChangeArrowheads="1"/>
                  </p:cNvSpPr>
                  <p:nvPr/>
                </p:nvSpPr>
                <p:spPr bwMode="auto">
                  <a:xfrm>
                    <a:off x="3422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39" name="Oval 98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96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0" name="Oval 984"/>
                  <p:cNvSpPr>
                    <a:spLocks noChangeArrowheads="1"/>
                  </p:cNvSpPr>
                  <p:nvPr/>
                </p:nvSpPr>
                <p:spPr bwMode="auto">
                  <a:xfrm>
                    <a:off x="3442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1" name="Oval 985"/>
                  <p:cNvSpPr>
                    <a:spLocks noChangeArrowheads="1"/>
                  </p:cNvSpPr>
                  <p:nvPr/>
                </p:nvSpPr>
                <p:spPr bwMode="auto">
                  <a:xfrm>
                    <a:off x="3450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2" name="Oval 986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3" name="Oval 987"/>
                  <p:cNvSpPr>
                    <a:spLocks noChangeArrowheads="1"/>
                  </p:cNvSpPr>
                  <p:nvPr/>
                </p:nvSpPr>
                <p:spPr bwMode="auto">
                  <a:xfrm>
                    <a:off x="3473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4" name="Oval 988"/>
                  <p:cNvSpPr>
                    <a:spLocks noChangeArrowheads="1"/>
                  </p:cNvSpPr>
                  <p:nvPr/>
                </p:nvSpPr>
                <p:spPr bwMode="auto">
                  <a:xfrm>
                    <a:off x="3487" y="9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5" name="Oval 989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6" name="Oval 990"/>
                  <p:cNvSpPr>
                    <a:spLocks noChangeArrowheads="1"/>
                  </p:cNvSpPr>
                  <p:nvPr/>
                </p:nvSpPr>
                <p:spPr bwMode="auto">
                  <a:xfrm>
                    <a:off x="350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7" name="Oval 991"/>
                  <p:cNvSpPr>
                    <a:spLocks noChangeArrowheads="1"/>
                  </p:cNvSpPr>
                  <p:nvPr/>
                </p:nvSpPr>
                <p:spPr bwMode="auto">
                  <a:xfrm>
                    <a:off x="3519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8" name="Oval 992"/>
                  <p:cNvSpPr>
                    <a:spLocks noChangeArrowheads="1"/>
                  </p:cNvSpPr>
                  <p:nvPr/>
                </p:nvSpPr>
                <p:spPr bwMode="auto">
                  <a:xfrm>
                    <a:off x="3529" y="96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49" name="Oval 993"/>
                  <p:cNvSpPr>
                    <a:spLocks noChangeArrowheads="1"/>
                  </p:cNvSpPr>
                  <p:nvPr/>
                </p:nvSpPr>
                <p:spPr bwMode="auto">
                  <a:xfrm>
                    <a:off x="3538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0" name="Oval 994"/>
                  <p:cNvSpPr>
                    <a:spLocks noChangeArrowheads="1"/>
                  </p:cNvSpPr>
                  <p:nvPr/>
                </p:nvSpPr>
                <p:spPr bwMode="auto">
                  <a:xfrm>
                    <a:off x="3546" y="9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1" name="Oval 995"/>
                  <p:cNvSpPr>
                    <a:spLocks noChangeArrowheads="1"/>
                  </p:cNvSpPr>
                  <p:nvPr/>
                </p:nvSpPr>
                <p:spPr bwMode="auto">
                  <a:xfrm>
                    <a:off x="3560" y="96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2" name="Oval 996"/>
                  <p:cNvSpPr>
                    <a:spLocks noChangeArrowheads="1"/>
                  </p:cNvSpPr>
                  <p:nvPr/>
                </p:nvSpPr>
                <p:spPr bwMode="auto">
                  <a:xfrm>
                    <a:off x="3574" y="9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3" name="Oval 997"/>
                  <p:cNvSpPr>
                    <a:spLocks noChangeArrowheads="1"/>
                  </p:cNvSpPr>
                  <p:nvPr/>
                </p:nvSpPr>
                <p:spPr bwMode="auto">
                  <a:xfrm>
                    <a:off x="3586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4" name="Oval 998"/>
                  <p:cNvSpPr>
                    <a:spLocks noChangeArrowheads="1"/>
                  </p:cNvSpPr>
                  <p:nvPr/>
                </p:nvSpPr>
                <p:spPr bwMode="auto">
                  <a:xfrm>
                    <a:off x="3597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5" name="Oval 999"/>
                  <p:cNvSpPr>
                    <a:spLocks noChangeArrowheads="1"/>
                  </p:cNvSpPr>
                  <p:nvPr/>
                </p:nvSpPr>
                <p:spPr bwMode="auto">
                  <a:xfrm>
                    <a:off x="3607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6" name="Oval 1000"/>
                  <p:cNvSpPr>
                    <a:spLocks noChangeArrowheads="1"/>
                  </p:cNvSpPr>
                  <p:nvPr/>
                </p:nvSpPr>
                <p:spPr bwMode="auto">
                  <a:xfrm>
                    <a:off x="3616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7" name="Oval 1001"/>
                  <p:cNvSpPr>
                    <a:spLocks noChangeArrowheads="1"/>
                  </p:cNvSpPr>
                  <p:nvPr/>
                </p:nvSpPr>
                <p:spPr bwMode="auto">
                  <a:xfrm>
                    <a:off x="3625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8" name="Oval 1002"/>
                  <p:cNvSpPr>
                    <a:spLocks noChangeArrowheads="1"/>
                  </p:cNvSpPr>
                  <p:nvPr/>
                </p:nvSpPr>
                <p:spPr bwMode="auto">
                  <a:xfrm>
                    <a:off x="3633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59" name="Oval 1003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60" name="Oval 1004"/>
                  <p:cNvSpPr>
                    <a:spLocks noChangeArrowheads="1"/>
                  </p:cNvSpPr>
                  <p:nvPr/>
                </p:nvSpPr>
                <p:spPr bwMode="auto">
                  <a:xfrm>
                    <a:off x="3661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61" name="Oval 1005"/>
                  <p:cNvSpPr>
                    <a:spLocks noChangeArrowheads="1"/>
                  </p:cNvSpPr>
                  <p:nvPr/>
                </p:nvSpPr>
                <p:spPr bwMode="auto">
                  <a:xfrm>
                    <a:off x="3673" y="96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62" name="Oval 1006"/>
                  <p:cNvSpPr>
                    <a:spLocks noChangeArrowheads="1"/>
                  </p:cNvSpPr>
                  <p:nvPr/>
                </p:nvSpPr>
                <p:spPr bwMode="auto">
                  <a:xfrm>
                    <a:off x="3684" y="96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63" name="Oval 1007"/>
                  <p:cNvSpPr>
                    <a:spLocks noChangeArrowheads="1"/>
                  </p:cNvSpPr>
                  <p:nvPr/>
                </p:nvSpPr>
                <p:spPr bwMode="auto">
                  <a:xfrm>
                    <a:off x="3694" y="96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064" name="Oval 1008"/>
                  <p:cNvSpPr>
                    <a:spLocks noChangeArrowheads="1"/>
                  </p:cNvSpPr>
                  <p:nvPr/>
                </p:nvSpPr>
                <p:spPr bwMode="auto">
                  <a:xfrm>
                    <a:off x="3703" y="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6066" name="Oval 1010"/>
                <p:cNvSpPr>
                  <a:spLocks noChangeArrowheads="1"/>
                </p:cNvSpPr>
                <p:nvPr/>
              </p:nvSpPr>
              <p:spPr bwMode="auto">
                <a:xfrm>
                  <a:off x="3712" y="96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67" name="Oval 1011"/>
                <p:cNvSpPr>
                  <a:spLocks noChangeArrowheads="1"/>
                </p:cNvSpPr>
                <p:nvPr/>
              </p:nvSpPr>
              <p:spPr bwMode="auto">
                <a:xfrm>
                  <a:off x="3720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68" name="Oval 1012"/>
                <p:cNvSpPr>
                  <a:spLocks noChangeArrowheads="1"/>
                </p:cNvSpPr>
                <p:nvPr/>
              </p:nvSpPr>
              <p:spPr bwMode="auto">
                <a:xfrm>
                  <a:off x="3735" y="962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69" name="Oval 1013"/>
                <p:cNvSpPr>
                  <a:spLocks noChangeArrowheads="1"/>
                </p:cNvSpPr>
                <p:nvPr/>
              </p:nvSpPr>
              <p:spPr bwMode="auto">
                <a:xfrm>
                  <a:off x="3748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0" name="Oval 1014"/>
                <p:cNvSpPr>
                  <a:spLocks noChangeArrowheads="1"/>
                </p:cNvSpPr>
                <p:nvPr/>
              </p:nvSpPr>
              <p:spPr bwMode="auto">
                <a:xfrm>
                  <a:off x="3760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1" name="Oval 1015"/>
                <p:cNvSpPr>
                  <a:spLocks noChangeArrowheads="1"/>
                </p:cNvSpPr>
                <p:nvPr/>
              </p:nvSpPr>
              <p:spPr bwMode="auto">
                <a:xfrm>
                  <a:off x="3771" y="96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2" name="Oval 1016"/>
                <p:cNvSpPr>
                  <a:spLocks noChangeArrowheads="1"/>
                </p:cNvSpPr>
                <p:nvPr/>
              </p:nvSpPr>
              <p:spPr bwMode="auto">
                <a:xfrm>
                  <a:off x="3781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3" name="Oval 1017"/>
                <p:cNvSpPr>
                  <a:spLocks noChangeArrowheads="1"/>
                </p:cNvSpPr>
                <p:nvPr/>
              </p:nvSpPr>
              <p:spPr bwMode="auto">
                <a:xfrm>
                  <a:off x="3790" y="962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4" name="Oval 1018"/>
                <p:cNvSpPr>
                  <a:spLocks noChangeArrowheads="1"/>
                </p:cNvSpPr>
                <p:nvPr/>
              </p:nvSpPr>
              <p:spPr bwMode="auto">
                <a:xfrm>
                  <a:off x="3799" y="962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5" name="Oval 1019"/>
                <p:cNvSpPr>
                  <a:spLocks noChangeArrowheads="1"/>
                </p:cNvSpPr>
                <p:nvPr/>
              </p:nvSpPr>
              <p:spPr bwMode="auto">
                <a:xfrm>
                  <a:off x="3807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6" name="Oval 1020"/>
                <p:cNvSpPr>
                  <a:spLocks noChangeArrowheads="1"/>
                </p:cNvSpPr>
                <p:nvPr/>
              </p:nvSpPr>
              <p:spPr bwMode="auto">
                <a:xfrm>
                  <a:off x="3822" y="96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7" name="Oval 1021"/>
                <p:cNvSpPr>
                  <a:spLocks noChangeArrowheads="1"/>
                </p:cNvSpPr>
                <p:nvPr/>
              </p:nvSpPr>
              <p:spPr bwMode="auto">
                <a:xfrm>
                  <a:off x="3835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8" name="Oval 1022"/>
                <p:cNvSpPr>
                  <a:spLocks noChangeArrowheads="1"/>
                </p:cNvSpPr>
                <p:nvPr/>
              </p:nvSpPr>
              <p:spPr bwMode="auto">
                <a:xfrm>
                  <a:off x="3847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79" name="Oval 1023"/>
                <p:cNvSpPr>
                  <a:spLocks noChangeArrowheads="1"/>
                </p:cNvSpPr>
                <p:nvPr/>
              </p:nvSpPr>
              <p:spPr bwMode="auto">
                <a:xfrm>
                  <a:off x="3858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0" name="Oval 1024"/>
                <p:cNvSpPr>
                  <a:spLocks noChangeArrowheads="1"/>
                </p:cNvSpPr>
                <p:nvPr/>
              </p:nvSpPr>
              <p:spPr bwMode="auto">
                <a:xfrm>
                  <a:off x="3868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1" name="Oval 1025"/>
                <p:cNvSpPr>
                  <a:spLocks noChangeArrowheads="1"/>
                </p:cNvSpPr>
                <p:nvPr/>
              </p:nvSpPr>
              <p:spPr bwMode="auto">
                <a:xfrm>
                  <a:off x="3877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2" name="Oval 1026"/>
                <p:cNvSpPr>
                  <a:spLocks noChangeArrowheads="1"/>
                </p:cNvSpPr>
                <p:nvPr/>
              </p:nvSpPr>
              <p:spPr bwMode="auto">
                <a:xfrm>
                  <a:off x="3886" y="962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3" name="Oval 1027"/>
                <p:cNvSpPr>
                  <a:spLocks noChangeArrowheads="1"/>
                </p:cNvSpPr>
                <p:nvPr/>
              </p:nvSpPr>
              <p:spPr bwMode="auto">
                <a:xfrm>
                  <a:off x="3894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4" name="Oval 1028"/>
                <p:cNvSpPr>
                  <a:spLocks noChangeArrowheads="1"/>
                </p:cNvSpPr>
                <p:nvPr/>
              </p:nvSpPr>
              <p:spPr bwMode="auto">
                <a:xfrm>
                  <a:off x="3909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5" name="Oval 1029"/>
                <p:cNvSpPr>
                  <a:spLocks noChangeArrowheads="1"/>
                </p:cNvSpPr>
                <p:nvPr/>
              </p:nvSpPr>
              <p:spPr bwMode="auto">
                <a:xfrm>
                  <a:off x="3922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6" name="Oval 1030"/>
                <p:cNvSpPr>
                  <a:spLocks noChangeArrowheads="1"/>
                </p:cNvSpPr>
                <p:nvPr/>
              </p:nvSpPr>
              <p:spPr bwMode="auto">
                <a:xfrm>
                  <a:off x="3934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7" name="Oval 1031"/>
                <p:cNvSpPr>
                  <a:spLocks noChangeArrowheads="1"/>
                </p:cNvSpPr>
                <p:nvPr/>
              </p:nvSpPr>
              <p:spPr bwMode="auto">
                <a:xfrm>
                  <a:off x="3945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8" name="Oval 1032"/>
                <p:cNvSpPr>
                  <a:spLocks noChangeArrowheads="1"/>
                </p:cNvSpPr>
                <p:nvPr/>
              </p:nvSpPr>
              <p:spPr bwMode="auto">
                <a:xfrm>
                  <a:off x="3955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89" name="Oval 1033"/>
                <p:cNvSpPr>
                  <a:spLocks noChangeArrowheads="1"/>
                </p:cNvSpPr>
                <p:nvPr/>
              </p:nvSpPr>
              <p:spPr bwMode="auto">
                <a:xfrm>
                  <a:off x="3965" y="96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0" name="Oval 1034"/>
                <p:cNvSpPr>
                  <a:spLocks noChangeArrowheads="1"/>
                </p:cNvSpPr>
                <p:nvPr/>
              </p:nvSpPr>
              <p:spPr bwMode="auto">
                <a:xfrm>
                  <a:off x="3973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1" name="Oval 1035"/>
                <p:cNvSpPr>
                  <a:spLocks noChangeArrowheads="1"/>
                </p:cNvSpPr>
                <p:nvPr/>
              </p:nvSpPr>
              <p:spPr bwMode="auto">
                <a:xfrm>
                  <a:off x="3981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2" name="Oval 1036"/>
                <p:cNvSpPr>
                  <a:spLocks noChangeArrowheads="1"/>
                </p:cNvSpPr>
                <p:nvPr/>
              </p:nvSpPr>
              <p:spPr bwMode="auto">
                <a:xfrm>
                  <a:off x="3996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3" name="Oval 1037"/>
                <p:cNvSpPr>
                  <a:spLocks noChangeArrowheads="1"/>
                </p:cNvSpPr>
                <p:nvPr/>
              </p:nvSpPr>
              <p:spPr bwMode="auto">
                <a:xfrm>
                  <a:off x="4009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4" name="Oval 1038"/>
                <p:cNvSpPr>
                  <a:spLocks noChangeArrowheads="1"/>
                </p:cNvSpPr>
                <p:nvPr/>
              </p:nvSpPr>
              <p:spPr bwMode="auto">
                <a:xfrm>
                  <a:off x="4021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5" name="Oval 1039"/>
                <p:cNvSpPr>
                  <a:spLocks noChangeArrowheads="1"/>
                </p:cNvSpPr>
                <p:nvPr/>
              </p:nvSpPr>
              <p:spPr bwMode="auto">
                <a:xfrm>
                  <a:off x="4032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6" name="Oval 1040"/>
                <p:cNvSpPr>
                  <a:spLocks noChangeArrowheads="1"/>
                </p:cNvSpPr>
                <p:nvPr/>
              </p:nvSpPr>
              <p:spPr bwMode="auto">
                <a:xfrm>
                  <a:off x="4043" y="96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7" name="Oval 1041"/>
                <p:cNvSpPr>
                  <a:spLocks noChangeArrowheads="1"/>
                </p:cNvSpPr>
                <p:nvPr/>
              </p:nvSpPr>
              <p:spPr bwMode="auto">
                <a:xfrm>
                  <a:off x="4052" y="96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8" name="Oval 1042"/>
                <p:cNvSpPr>
                  <a:spLocks noChangeArrowheads="1"/>
                </p:cNvSpPr>
                <p:nvPr/>
              </p:nvSpPr>
              <p:spPr bwMode="auto">
                <a:xfrm>
                  <a:off x="4060" y="96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99" name="Rectangle 1043"/>
                <p:cNvSpPr>
                  <a:spLocks noChangeArrowheads="1"/>
                </p:cNvSpPr>
                <p:nvPr/>
              </p:nvSpPr>
              <p:spPr bwMode="auto">
                <a:xfrm>
                  <a:off x="2739" y="630"/>
                  <a:ext cx="825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QELS Plot - 05304801                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3217" name="Group 3216"/>
          <p:cNvGrpSpPr/>
          <p:nvPr/>
        </p:nvGrpSpPr>
        <p:grpSpPr>
          <a:xfrm>
            <a:off x="753721" y="2778760"/>
            <a:ext cx="7389288" cy="1828800"/>
            <a:chOff x="2112" y="2667000"/>
            <a:chExt cx="7389288" cy="1828800"/>
          </a:xfrm>
        </p:grpSpPr>
        <p:sp>
          <p:nvSpPr>
            <p:cNvPr id="129032" name="Rectangle 8"/>
            <p:cNvSpPr>
              <a:spLocks noChangeArrowheads="1"/>
            </p:cNvSpPr>
            <p:nvPr/>
          </p:nvSpPr>
          <p:spPr bwMode="auto">
            <a:xfrm>
              <a:off x="2112" y="2773363"/>
              <a:ext cx="288396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hlink"/>
                  </a:solidFill>
                  <a:latin typeface="Calibri" pitchFamily="34" charset="0"/>
                </a:rPr>
                <a:t>Branched </a:t>
              </a:r>
              <a:r>
                <a:rPr lang="en-US" sz="2400" b="1" dirty="0" smtClean="0">
                  <a:solidFill>
                    <a:schemeClr val="hlink"/>
                  </a:solidFill>
                  <a:latin typeface="Calibri" pitchFamily="34" charset="0"/>
                </a:rPr>
                <a:t>18k </a:t>
              </a:r>
              <a:r>
                <a:rPr lang="en-US" sz="2400" b="1" dirty="0">
                  <a:solidFill>
                    <a:schemeClr val="hlink"/>
                  </a:solidFill>
                  <a:latin typeface="Calibri" pitchFamily="34" charset="0"/>
                </a:rPr>
                <a:t>PEG   </a:t>
              </a:r>
              <a:r>
                <a:rPr lang="en-US" sz="2400" b="1" i="1" dirty="0">
                  <a:solidFill>
                    <a:schemeClr val="hlink"/>
                  </a:solidFill>
                  <a:latin typeface="Calibri" pitchFamily="34" charset="0"/>
                </a:rPr>
                <a:t>R</a:t>
              </a:r>
              <a:r>
                <a:rPr lang="en-US" sz="2400" b="1" i="1" baseline="-25000" dirty="0">
                  <a:solidFill>
                    <a:schemeClr val="hlink"/>
                  </a:solidFill>
                  <a:latin typeface="Calibri" pitchFamily="34" charset="0"/>
                </a:rPr>
                <a:t>h</a:t>
              </a:r>
              <a:r>
                <a:rPr lang="en-US" sz="2400" b="1" dirty="0">
                  <a:solidFill>
                    <a:schemeClr val="hlink"/>
                  </a:solidFill>
                  <a:latin typeface="Calibri" pitchFamily="34" charset="0"/>
                </a:rPr>
                <a:t> = 3.7 nm</a:t>
              </a:r>
            </a:p>
          </p:txBody>
        </p:sp>
        <p:grpSp>
          <p:nvGrpSpPr>
            <p:cNvPr id="3220" name="Group 3219"/>
            <p:cNvGrpSpPr/>
            <p:nvPr/>
          </p:nvGrpSpPr>
          <p:grpSpPr>
            <a:xfrm>
              <a:off x="2819400" y="2667000"/>
              <a:ext cx="4572000" cy="1828800"/>
              <a:chOff x="2819400" y="2667000"/>
              <a:chExt cx="4572000" cy="1828800"/>
            </a:xfrm>
          </p:grpSpPr>
          <p:sp>
            <p:nvSpPr>
              <p:cNvPr id="129036" name="Rectangle 12"/>
              <p:cNvSpPr>
                <a:spLocks noChangeArrowheads="1"/>
              </p:cNvSpPr>
              <p:nvPr/>
            </p:nvSpPr>
            <p:spPr bwMode="auto">
              <a:xfrm>
                <a:off x="2819400" y="2667000"/>
                <a:ext cx="4572000" cy="182880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 dirty="0"/>
              </a:p>
            </p:txBody>
          </p:sp>
          <p:grpSp>
            <p:nvGrpSpPr>
              <p:cNvPr id="46102" name="Group 1046"/>
              <p:cNvGrpSpPr>
                <a:grpSpLocks noChangeAspect="1"/>
              </p:cNvGrpSpPr>
              <p:nvPr/>
            </p:nvGrpSpPr>
            <p:grpSpPr bwMode="auto">
              <a:xfrm>
                <a:off x="2895600" y="2717800"/>
                <a:ext cx="4343400" cy="1757363"/>
                <a:chOff x="1824" y="1712"/>
                <a:chExt cx="2736" cy="1107"/>
              </a:xfrm>
            </p:grpSpPr>
            <p:sp>
              <p:nvSpPr>
                <p:cNvPr id="46101" name="AutoShape 104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824" y="1728"/>
                  <a:ext cx="2736" cy="10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6303" name="Group 1247"/>
                <p:cNvGrpSpPr>
                  <a:grpSpLocks/>
                </p:cNvGrpSpPr>
                <p:nvPr/>
              </p:nvGrpSpPr>
              <p:grpSpPr bwMode="auto">
                <a:xfrm>
                  <a:off x="1837" y="1712"/>
                  <a:ext cx="2710" cy="1081"/>
                  <a:chOff x="1837" y="1712"/>
                  <a:chExt cx="2710" cy="1081"/>
                </a:xfrm>
              </p:grpSpPr>
              <p:sp>
                <p:nvSpPr>
                  <p:cNvPr id="46103" name="Rectangle 1047"/>
                  <p:cNvSpPr>
                    <a:spLocks noChangeArrowheads="1"/>
                  </p:cNvSpPr>
                  <p:nvPr/>
                </p:nvSpPr>
                <p:spPr bwMode="auto">
                  <a:xfrm>
                    <a:off x="3165" y="2358"/>
                    <a:ext cx="1382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04" name="Rectangle 1048"/>
                  <p:cNvSpPr>
                    <a:spLocks noChangeArrowheads="1"/>
                  </p:cNvSpPr>
                  <p:nvPr/>
                </p:nvSpPr>
                <p:spPr bwMode="auto">
                  <a:xfrm>
                    <a:off x="3221" y="2395"/>
                    <a:ext cx="1291" cy="35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05" name="Rectangle 1049"/>
                  <p:cNvSpPr>
                    <a:spLocks noChangeArrowheads="1"/>
                  </p:cNvSpPr>
                  <p:nvPr/>
                </p:nvSpPr>
                <p:spPr bwMode="auto">
                  <a:xfrm>
                    <a:off x="3657" y="2749"/>
                    <a:ext cx="431" cy="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QELS &amp; AUX detector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106" name="Freeform 1050"/>
                  <p:cNvSpPr>
                    <a:spLocks/>
                  </p:cNvSpPr>
                  <p:nvPr/>
                </p:nvSpPr>
                <p:spPr bwMode="auto">
                  <a:xfrm>
                    <a:off x="3221" y="2421"/>
                    <a:ext cx="1288" cy="320"/>
                  </a:xfrm>
                  <a:custGeom>
                    <a:avLst/>
                    <a:gdLst/>
                    <a:ahLst/>
                    <a:cxnLst>
                      <a:cxn ang="0">
                        <a:pos x="75" y="1285"/>
                      </a:cxn>
                      <a:cxn ang="0">
                        <a:pos x="169" y="1283"/>
                      </a:cxn>
                      <a:cxn ang="0">
                        <a:pos x="262" y="1293"/>
                      </a:cxn>
                      <a:cxn ang="0">
                        <a:pos x="356" y="1301"/>
                      </a:cxn>
                      <a:cxn ang="0">
                        <a:pos x="450" y="1339"/>
                      </a:cxn>
                      <a:cxn ang="0">
                        <a:pos x="543" y="1363"/>
                      </a:cxn>
                      <a:cxn ang="0">
                        <a:pos x="637" y="1394"/>
                      </a:cxn>
                      <a:cxn ang="0">
                        <a:pos x="731" y="1417"/>
                      </a:cxn>
                      <a:cxn ang="0">
                        <a:pos x="824" y="1446"/>
                      </a:cxn>
                      <a:cxn ang="0">
                        <a:pos x="918" y="1462"/>
                      </a:cxn>
                      <a:cxn ang="0">
                        <a:pos x="1012" y="1485"/>
                      </a:cxn>
                      <a:cxn ang="0">
                        <a:pos x="1105" y="1506"/>
                      </a:cxn>
                      <a:cxn ang="0">
                        <a:pos x="1200" y="1511"/>
                      </a:cxn>
                      <a:cxn ang="0">
                        <a:pos x="1294" y="1511"/>
                      </a:cxn>
                      <a:cxn ang="0">
                        <a:pos x="1387" y="1492"/>
                      </a:cxn>
                      <a:cxn ang="0">
                        <a:pos x="1481" y="1472"/>
                      </a:cxn>
                      <a:cxn ang="0">
                        <a:pos x="1575" y="1409"/>
                      </a:cxn>
                      <a:cxn ang="0">
                        <a:pos x="1668" y="1324"/>
                      </a:cxn>
                      <a:cxn ang="0">
                        <a:pos x="1762" y="1201"/>
                      </a:cxn>
                      <a:cxn ang="0">
                        <a:pos x="1856" y="1015"/>
                      </a:cxn>
                      <a:cxn ang="0">
                        <a:pos x="1949" y="806"/>
                      </a:cxn>
                      <a:cxn ang="0">
                        <a:pos x="2043" y="573"/>
                      </a:cxn>
                      <a:cxn ang="0">
                        <a:pos x="2137" y="343"/>
                      </a:cxn>
                      <a:cxn ang="0">
                        <a:pos x="2230" y="147"/>
                      </a:cxn>
                      <a:cxn ang="0">
                        <a:pos x="2325" y="25"/>
                      </a:cxn>
                      <a:cxn ang="0">
                        <a:pos x="2419" y="0"/>
                      </a:cxn>
                      <a:cxn ang="0">
                        <a:pos x="2512" y="78"/>
                      </a:cxn>
                      <a:cxn ang="0">
                        <a:pos x="2606" y="262"/>
                      </a:cxn>
                      <a:cxn ang="0">
                        <a:pos x="2699" y="460"/>
                      </a:cxn>
                      <a:cxn ang="0">
                        <a:pos x="2793" y="672"/>
                      </a:cxn>
                      <a:cxn ang="0">
                        <a:pos x="2887" y="834"/>
                      </a:cxn>
                      <a:cxn ang="0">
                        <a:pos x="2980" y="963"/>
                      </a:cxn>
                      <a:cxn ang="0">
                        <a:pos x="3074" y="1064"/>
                      </a:cxn>
                      <a:cxn ang="0">
                        <a:pos x="3168" y="1135"/>
                      </a:cxn>
                      <a:cxn ang="0">
                        <a:pos x="3261" y="1214"/>
                      </a:cxn>
                      <a:cxn ang="0">
                        <a:pos x="3356" y="1285"/>
                      </a:cxn>
                      <a:cxn ang="0">
                        <a:pos x="3450" y="1359"/>
                      </a:cxn>
                      <a:cxn ang="0">
                        <a:pos x="3543" y="1416"/>
                      </a:cxn>
                      <a:cxn ang="0">
                        <a:pos x="3637" y="1467"/>
                      </a:cxn>
                      <a:cxn ang="0">
                        <a:pos x="3731" y="1496"/>
                      </a:cxn>
                      <a:cxn ang="0">
                        <a:pos x="3824" y="1537"/>
                      </a:cxn>
                      <a:cxn ang="0">
                        <a:pos x="3918" y="1541"/>
                      </a:cxn>
                      <a:cxn ang="0">
                        <a:pos x="4012" y="1550"/>
                      </a:cxn>
                      <a:cxn ang="0">
                        <a:pos x="4105" y="1550"/>
                      </a:cxn>
                      <a:cxn ang="0">
                        <a:pos x="4199" y="1556"/>
                      </a:cxn>
                      <a:cxn ang="0">
                        <a:pos x="4293" y="1558"/>
                      </a:cxn>
                      <a:cxn ang="0">
                        <a:pos x="4386" y="1552"/>
                      </a:cxn>
                      <a:cxn ang="0">
                        <a:pos x="4481" y="1554"/>
                      </a:cxn>
                      <a:cxn ang="0">
                        <a:pos x="4575" y="1563"/>
                      </a:cxn>
                      <a:cxn ang="0">
                        <a:pos x="4668" y="1572"/>
                      </a:cxn>
                      <a:cxn ang="0">
                        <a:pos x="4762" y="1571"/>
                      </a:cxn>
                      <a:cxn ang="0">
                        <a:pos x="4856" y="1578"/>
                      </a:cxn>
                      <a:cxn ang="0">
                        <a:pos x="4949" y="1579"/>
                      </a:cxn>
                      <a:cxn ang="0">
                        <a:pos x="5043" y="1597"/>
                      </a:cxn>
                      <a:cxn ang="0">
                        <a:pos x="5137" y="1593"/>
                      </a:cxn>
                    </a:cxnLst>
                    <a:rect l="0" t="0" r="r" b="b"/>
                    <a:pathLst>
                      <a:path w="5151" h="1597">
                        <a:moveTo>
                          <a:pt x="0" y="1302"/>
                        </a:moveTo>
                        <a:lnTo>
                          <a:pt x="19" y="1302"/>
                        </a:lnTo>
                        <a:lnTo>
                          <a:pt x="37" y="1294"/>
                        </a:lnTo>
                        <a:lnTo>
                          <a:pt x="56" y="1285"/>
                        </a:lnTo>
                        <a:lnTo>
                          <a:pt x="75" y="1285"/>
                        </a:lnTo>
                        <a:lnTo>
                          <a:pt x="93" y="1285"/>
                        </a:lnTo>
                        <a:lnTo>
                          <a:pt x="112" y="1285"/>
                        </a:lnTo>
                        <a:lnTo>
                          <a:pt x="130" y="1284"/>
                        </a:lnTo>
                        <a:lnTo>
                          <a:pt x="150" y="1283"/>
                        </a:lnTo>
                        <a:lnTo>
                          <a:pt x="169" y="1283"/>
                        </a:lnTo>
                        <a:lnTo>
                          <a:pt x="187" y="1283"/>
                        </a:lnTo>
                        <a:lnTo>
                          <a:pt x="206" y="1283"/>
                        </a:lnTo>
                        <a:lnTo>
                          <a:pt x="224" y="1288"/>
                        </a:lnTo>
                        <a:lnTo>
                          <a:pt x="243" y="1293"/>
                        </a:lnTo>
                        <a:lnTo>
                          <a:pt x="262" y="1293"/>
                        </a:lnTo>
                        <a:lnTo>
                          <a:pt x="280" y="1293"/>
                        </a:lnTo>
                        <a:lnTo>
                          <a:pt x="300" y="1293"/>
                        </a:lnTo>
                        <a:lnTo>
                          <a:pt x="319" y="1297"/>
                        </a:lnTo>
                        <a:lnTo>
                          <a:pt x="337" y="1301"/>
                        </a:lnTo>
                        <a:lnTo>
                          <a:pt x="356" y="1301"/>
                        </a:lnTo>
                        <a:lnTo>
                          <a:pt x="374" y="1301"/>
                        </a:lnTo>
                        <a:lnTo>
                          <a:pt x="393" y="1301"/>
                        </a:lnTo>
                        <a:lnTo>
                          <a:pt x="412" y="1320"/>
                        </a:lnTo>
                        <a:lnTo>
                          <a:pt x="431" y="1339"/>
                        </a:lnTo>
                        <a:lnTo>
                          <a:pt x="450" y="1339"/>
                        </a:lnTo>
                        <a:lnTo>
                          <a:pt x="469" y="1339"/>
                        </a:lnTo>
                        <a:lnTo>
                          <a:pt x="487" y="1339"/>
                        </a:lnTo>
                        <a:lnTo>
                          <a:pt x="506" y="1351"/>
                        </a:lnTo>
                        <a:lnTo>
                          <a:pt x="524" y="1363"/>
                        </a:lnTo>
                        <a:lnTo>
                          <a:pt x="543" y="1363"/>
                        </a:lnTo>
                        <a:lnTo>
                          <a:pt x="562" y="1363"/>
                        </a:lnTo>
                        <a:lnTo>
                          <a:pt x="581" y="1363"/>
                        </a:lnTo>
                        <a:lnTo>
                          <a:pt x="600" y="1379"/>
                        </a:lnTo>
                        <a:lnTo>
                          <a:pt x="618" y="1394"/>
                        </a:lnTo>
                        <a:lnTo>
                          <a:pt x="637" y="1394"/>
                        </a:lnTo>
                        <a:lnTo>
                          <a:pt x="656" y="1394"/>
                        </a:lnTo>
                        <a:lnTo>
                          <a:pt x="674" y="1394"/>
                        </a:lnTo>
                        <a:lnTo>
                          <a:pt x="693" y="1406"/>
                        </a:lnTo>
                        <a:lnTo>
                          <a:pt x="713" y="1417"/>
                        </a:lnTo>
                        <a:lnTo>
                          <a:pt x="731" y="1417"/>
                        </a:lnTo>
                        <a:lnTo>
                          <a:pt x="750" y="1417"/>
                        </a:lnTo>
                        <a:lnTo>
                          <a:pt x="768" y="1417"/>
                        </a:lnTo>
                        <a:lnTo>
                          <a:pt x="787" y="1432"/>
                        </a:lnTo>
                        <a:lnTo>
                          <a:pt x="806" y="1446"/>
                        </a:lnTo>
                        <a:lnTo>
                          <a:pt x="824" y="1446"/>
                        </a:lnTo>
                        <a:lnTo>
                          <a:pt x="843" y="1446"/>
                        </a:lnTo>
                        <a:lnTo>
                          <a:pt x="862" y="1446"/>
                        </a:lnTo>
                        <a:lnTo>
                          <a:pt x="881" y="1454"/>
                        </a:lnTo>
                        <a:lnTo>
                          <a:pt x="900" y="1462"/>
                        </a:lnTo>
                        <a:lnTo>
                          <a:pt x="918" y="1462"/>
                        </a:lnTo>
                        <a:lnTo>
                          <a:pt x="937" y="1462"/>
                        </a:lnTo>
                        <a:lnTo>
                          <a:pt x="956" y="1462"/>
                        </a:lnTo>
                        <a:lnTo>
                          <a:pt x="974" y="1474"/>
                        </a:lnTo>
                        <a:lnTo>
                          <a:pt x="993" y="1485"/>
                        </a:lnTo>
                        <a:lnTo>
                          <a:pt x="1012" y="1485"/>
                        </a:lnTo>
                        <a:lnTo>
                          <a:pt x="1031" y="1485"/>
                        </a:lnTo>
                        <a:lnTo>
                          <a:pt x="1050" y="1485"/>
                        </a:lnTo>
                        <a:lnTo>
                          <a:pt x="1068" y="1496"/>
                        </a:lnTo>
                        <a:lnTo>
                          <a:pt x="1087" y="1506"/>
                        </a:lnTo>
                        <a:lnTo>
                          <a:pt x="1105" y="1506"/>
                        </a:lnTo>
                        <a:lnTo>
                          <a:pt x="1124" y="1506"/>
                        </a:lnTo>
                        <a:lnTo>
                          <a:pt x="1144" y="1506"/>
                        </a:lnTo>
                        <a:lnTo>
                          <a:pt x="1162" y="1509"/>
                        </a:lnTo>
                        <a:lnTo>
                          <a:pt x="1181" y="1511"/>
                        </a:lnTo>
                        <a:lnTo>
                          <a:pt x="1200" y="1511"/>
                        </a:lnTo>
                        <a:lnTo>
                          <a:pt x="1218" y="1511"/>
                        </a:lnTo>
                        <a:lnTo>
                          <a:pt x="1237" y="1511"/>
                        </a:lnTo>
                        <a:lnTo>
                          <a:pt x="1255" y="1511"/>
                        </a:lnTo>
                        <a:lnTo>
                          <a:pt x="1274" y="1511"/>
                        </a:lnTo>
                        <a:lnTo>
                          <a:pt x="1294" y="1511"/>
                        </a:lnTo>
                        <a:lnTo>
                          <a:pt x="1312" y="1511"/>
                        </a:lnTo>
                        <a:lnTo>
                          <a:pt x="1331" y="1511"/>
                        </a:lnTo>
                        <a:lnTo>
                          <a:pt x="1349" y="1502"/>
                        </a:lnTo>
                        <a:lnTo>
                          <a:pt x="1368" y="1492"/>
                        </a:lnTo>
                        <a:lnTo>
                          <a:pt x="1387" y="1492"/>
                        </a:lnTo>
                        <a:lnTo>
                          <a:pt x="1405" y="1492"/>
                        </a:lnTo>
                        <a:lnTo>
                          <a:pt x="1425" y="1492"/>
                        </a:lnTo>
                        <a:lnTo>
                          <a:pt x="1444" y="1482"/>
                        </a:lnTo>
                        <a:lnTo>
                          <a:pt x="1462" y="1472"/>
                        </a:lnTo>
                        <a:lnTo>
                          <a:pt x="1481" y="1472"/>
                        </a:lnTo>
                        <a:lnTo>
                          <a:pt x="1499" y="1472"/>
                        </a:lnTo>
                        <a:lnTo>
                          <a:pt x="1518" y="1472"/>
                        </a:lnTo>
                        <a:lnTo>
                          <a:pt x="1537" y="1440"/>
                        </a:lnTo>
                        <a:lnTo>
                          <a:pt x="1555" y="1409"/>
                        </a:lnTo>
                        <a:lnTo>
                          <a:pt x="1575" y="1409"/>
                        </a:lnTo>
                        <a:lnTo>
                          <a:pt x="1594" y="1409"/>
                        </a:lnTo>
                        <a:lnTo>
                          <a:pt x="1612" y="1409"/>
                        </a:lnTo>
                        <a:lnTo>
                          <a:pt x="1631" y="1366"/>
                        </a:lnTo>
                        <a:lnTo>
                          <a:pt x="1649" y="1324"/>
                        </a:lnTo>
                        <a:lnTo>
                          <a:pt x="1668" y="1324"/>
                        </a:lnTo>
                        <a:lnTo>
                          <a:pt x="1687" y="1324"/>
                        </a:lnTo>
                        <a:lnTo>
                          <a:pt x="1706" y="1324"/>
                        </a:lnTo>
                        <a:lnTo>
                          <a:pt x="1725" y="1263"/>
                        </a:lnTo>
                        <a:lnTo>
                          <a:pt x="1743" y="1201"/>
                        </a:lnTo>
                        <a:lnTo>
                          <a:pt x="1762" y="1201"/>
                        </a:lnTo>
                        <a:lnTo>
                          <a:pt x="1781" y="1201"/>
                        </a:lnTo>
                        <a:lnTo>
                          <a:pt x="1799" y="1201"/>
                        </a:lnTo>
                        <a:lnTo>
                          <a:pt x="1818" y="1108"/>
                        </a:lnTo>
                        <a:lnTo>
                          <a:pt x="1837" y="1015"/>
                        </a:lnTo>
                        <a:lnTo>
                          <a:pt x="1856" y="1015"/>
                        </a:lnTo>
                        <a:lnTo>
                          <a:pt x="1875" y="1015"/>
                        </a:lnTo>
                        <a:lnTo>
                          <a:pt x="1893" y="1015"/>
                        </a:lnTo>
                        <a:lnTo>
                          <a:pt x="1912" y="911"/>
                        </a:lnTo>
                        <a:lnTo>
                          <a:pt x="1931" y="806"/>
                        </a:lnTo>
                        <a:lnTo>
                          <a:pt x="1949" y="806"/>
                        </a:lnTo>
                        <a:lnTo>
                          <a:pt x="1968" y="806"/>
                        </a:lnTo>
                        <a:lnTo>
                          <a:pt x="1986" y="806"/>
                        </a:lnTo>
                        <a:lnTo>
                          <a:pt x="2006" y="690"/>
                        </a:lnTo>
                        <a:lnTo>
                          <a:pt x="2025" y="573"/>
                        </a:lnTo>
                        <a:lnTo>
                          <a:pt x="2043" y="573"/>
                        </a:lnTo>
                        <a:lnTo>
                          <a:pt x="2062" y="573"/>
                        </a:lnTo>
                        <a:lnTo>
                          <a:pt x="2081" y="573"/>
                        </a:lnTo>
                        <a:lnTo>
                          <a:pt x="2099" y="458"/>
                        </a:lnTo>
                        <a:lnTo>
                          <a:pt x="2118" y="343"/>
                        </a:lnTo>
                        <a:lnTo>
                          <a:pt x="2137" y="343"/>
                        </a:lnTo>
                        <a:lnTo>
                          <a:pt x="2156" y="343"/>
                        </a:lnTo>
                        <a:lnTo>
                          <a:pt x="2175" y="343"/>
                        </a:lnTo>
                        <a:lnTo>
                          <a:pt x="2193" y="245"/>
                        </a:lnTo>
                        <a:lnTo>
                          <a:pt x="2212" y="147"/>
                        </a:lnTo>
                        <a:lnTo>
                          <a:pt x="2230" y="147"/>
                        </a:lnTo>
                        <a:lnTo>
                          <a:pt x="2249" y="147"/>
                        </a:lnTo>
                        <a:lnTo>
                          <a:pt x="2268" y="147"/>
                        </a:lnTo>
                        <a:lnTo>
                          <a:pt x="2287" y="86"/>
                        </a:lnTo>
                        <a:lnTo>
                          <a:pt x="2306" y="25"/>
                        </a:lnTo>
                        <a:lnTo>
                          <a:pt x="2325" y="25"/>
                        </a:lnTo>
                        <a:lnTo>
                          <a:pt x="2343" y="25"/>
                        </a:lnTo>
                        <a:lnTo>
                          <a:pt x="2362" y="25"/>
                        </a:lnTo>
                        <a:lnTo>
                          <a:pt x="2380" y="13"/>
                        </a:lnTo>
                        <a:lnTo>
                          <a:pt x="2399" y="0"/>
                        </a:lnTo>
                        <a:lnTo>
                          <a:pt x="2419" y="0"/>
                        </a:lnTo>
                        <a:lnTo>
                          <a:pt x="2437" y="0"/>
                        </a:lnTo>
                        <a:lnTo>
                          <a:pt x="2456" y="0"/>
                        </a:lnTo>
                        <a:lnTo>
                          <a:pt x="2475" y="39"/>
                        </a:lnTo>
                        <a:lnTo>
                          <a:pt x="2493" y="78"/>
                        </a:lnTo>
                        <a:lnTo>
                          <a:pt x="2512" y="78"/>
                        </a:lnTo>
                        <a:lnTo>
                          <a:pt x="2530" y="78"/>
                        </a:lnTo>
                        <a:lnTo>
                          <a:pt x="2549" y="78"/>
                        </a:lnTo>
                        <a:lnTo>
                          <a:pt x="2569" y="170"/>
                        </a:lnTo>
                        <a:lnTo>
                          <a:pt x="2587" y="262"/>
                        </a:lnTo>
                        <a:lnTo>
                          <a:pt x="2606" y="262"/>
                        </a:lnTo>
                        <a:lnTo>
                          <a:pt x="2624" y="262"/>
                        </a:lnTo>
                        <a:lnTo>
                          <a:pt x="2643" y="262"/>
                        </a:lnTo>
                        <a:lnTo>
                          <a:pt x="2662" y="361"/>
                        </a:lnTo>
                        <a:lnTo>
                          <a:pt x="2680" y="460"/>
                        </a:lnTo>
                        <a:lnTo>
                          <a:pt x="2699" y="460"/>
                        </a:lnTo>
                        <a:lnTo>
                          <a:pt x="2719" y="460"/>
                        </a:lnTo>
                        <a:lnTo>
                          <a:pt x="2737" y="460"/>
                        </a:lnTo>
                        <a:lnTo>
                          <a:pt x="2756" y="460"/>
                        </a:lnTo>
                        <a:lnTo>
                          <a:pt x="2774" y="672"/>
                        </a:lnTo>
                        <a:lnTo>
                          <a:pt x="2793" y="672"/>
                        </a:lnTo>
                        <a:lnTo>
                          <a:pt x="2812" y="672"/>
                        </a:lnTo>
                        <a:lnTo>
                          <a:pt x="2830" y="672"/>
                        </a:lnTo>
                        <a:lnTo>
                          <a:pt x="2850" y="672"/>
                        </a:lnTo>
                        <a:lnTo>
                          <a:pt x="2869" y="834"/>
                        </a:lnTo>
                        <a:lnTo>
                          <a:pt x="2887" y="834"/>
                        </a:lnTo>
                        <a:lnTo>
                          <a:pt x="2906" y="834"/>
                        </a:lnTo>
                        <a:lnTo>
                          <a:pt x="2924" y="834"/>
                        </a:lnTo>
                        <a:lnTo>
                          <a:pt x="2943" y="834"/>
                        </a:lnTo>
                        <a:lnTo>
                          <a:pt x="2962" y="963"/>
                        </a:lnTo>
                        <a:lnTo>
                          <a:pt x="2980" y="963"/>
                        </a:lnTo>
                        <a:lnTo>
                          <a:pt x="3000" y="963"/>
                        </a:lnTo>
                        <a:lnTo>
                          <a:pt x="3018" y="963"/>
                        </a:lnTo>
                        <a:lnTo>
                          <a:pt x="3037" y="963"/>
                        </a:lnTo>
                        <a:lnTo>
                          <a:pt x="3056" y="1064"/>
                        </a:lnTo>
                        <a:lnTo>
                          <a:pt x="3074" y="1064"/>
                        </a:lnTo>
                        <a:lnTo>
                          <a:pt x="3093" y="1064"/>
                        </a:lnTo>
                        <a:lnTo>
                          <a:pt x="3111" y="1064"/>
                        </a:lnTo>
                        <a:lnTo>
                          <a:pt x="3131" y="1064"/>
                        </a:lnTo>
                        <a:lnTo>
                          <a:pt x="3150" y="1135"/>
                        </a:lnTo>
                        <a:lnTo>
                          <a:pt x="3168" y="1135"/>
                        </a:lnTo>
                        <a:lnTo>
                          <a:pt x="3187" y="1135"/>
                        </a:lnTo>
                        <a:lnTo>
                          <a:pt x="3206" y="1135"/>
                        </a:lnTo>
                        <a:lnTo>
                          <a:pt x="3224" y="1135"/>
                        </a:lnTo>
                        <a:lnTo>
                          <a:pt x="3243" y="1214"/>
                        </a:lnTo>
                        <a:lnTo>
                          <a:pt x="3261" y="1214"/>
                        </a:lnTo>
                        <a:lnTo>
                          <a:pt x="3281" y="1214"/>
                        </a:lnTo>
                        <a:lnTo>
                          <a:pt x="3300" y="1214"/>
                        </a:lnTo>
                        <a:lnTo>
                          <a:pt x="3318" y="1214"/>
                        </a:lnTo>
                        <a:lnTo>
                          <a:pt x="3337" y="1285"/>
                        </a:lnTo>
                        <a:lnTo>
                          <a:pt x="3356" y="1285"/>
                        </a:lnTo>
                        <a:lnTo>
                          <a:pt x="3374" y="1285"/>
                        </a:lnTo>
                        <a:lnTo>
                          <a:pt x="3393" y="1285"/>
                        </a:lnTo>
                        <a:lnTo>
                          <a:pt x="3412" y="1285"/>
                        </a:lnTo>
                        <a:lnTo>
                          <a:pt x="3431" y="1359"/>
                        </a:lnTo>
                        <a:lnTo>
                          <a:pt x="3450" y="1359"/>
                        </a:lnTo>
                        <a:lnTo>
                          <a:pt x="3468" y="1359"/>
                        </a:lnTo>
                        <a:lnTo>
                          <a:pt x="3487" y="1359"/>
                        </a:lnTo>
                        <a:lnTo>
                          <a:pt x="3505" y="1359"/>
                        </a:lnTo>
                        <a:lnTo>
                          <a:pt x="3524" y="1416"/>
                        </a:lnTo>
                        <a:lnTo>
                          <a:pt x="3543" y="1416"/>
                        </a:lnTo>
                        <a:lnTo>
                          <a:pt x="3562" y="1416"/>
                        </a:lnTo>
                        <a:lnTo>
                          <a:pt x="3581" y="1416"/>
                        </a:lnTo>
                        <a:lnTo>
                          <a:pt x="3600" y="1416"/>
                        </a:lnTo>
                        <a:lnTo>
                          <a:pt x="3618" y="1467"/>
                        </a:lnTo>
                        <a:lnTo>
                          <a:pt x="3637" y="1467"/>
                        </a:lnTo>
                        <a:lnTo>
                          <a:pt x="3655" y="1467"/>
                        </a:lnTo>
                        <a:lnTo>
                          <a:pt x="3674" y="1467"/>
                        </a:lnTo>
                        <a:lnTo>
                          <a:pt x="3693" y="1467"/>
                        </a:lnTo>
                        <a:lnTo>
                          <a:pt x="3712" y="1496"/>
                        </a:lnTo>
                        <a:lnTo>
                          <a:pt x="3731" y="1496"/>
                        </a:lnTo>
                        <a:lnTo>
                          <a:pt x="3750" y="1496"/>
                        </a:lnTo>
                        <a:lnTo>
                          <a:pt x="3768" y="1496"/>
                        </a:lnTo>
                        <a:lnTo>
                          <a:pt x="3787" y="1496"/>
                        </a:lnTo>
                        <a:lnTo>
                          <a:pt x="3805" y="1537"/>
                        </a:lnTo>
                        <a:lnTo>
                          <a:pt x="3824" y="1537"/>
                        </a:lnTo>
                        <a:lnTo>
                          <a:pt x="3844" y="1537"/>
                        </a:lnTo>
                        <a:lnTo>
                          <a:pt x="3862" y="1537"/>
                        </a:lnTo>
                        <a:lnTo>
                          <a:pt x="3881" y="1537"/>
                        </a:lnTo>
                        <a:lnTo>
                          <a:pt x="3899" y="1541"/>
                        </a:lnTo>
                        <a:lnTo>
                          <a:pt x="3918" y="1541"/>
                        </a:lnTo>
                        <a:lnTo>
                          <a:pt x="3937" y="1541"/>
                        </a:lnTo>
                        <a:lnTo>
                          <a:pt x="3955" y="1541"/>
                        </a:lnTo>
                        <a:lnTo>
                          <a:pt x="3974" y="1541"/>
                        </a:lnTo>
                        <a:lnTo>
                          <a:pt x="3994" y="1550"/>
                        </a:lnTo>
                        <a:lnTo>
                          <a:pt x="4012" y="1550"/>
                        </a:lnTo>
                        <a:lnTo>
                          <a:pt x="4031" y="1550"/>
                        </a:lnTo>
                        <a:lnTo>
                          <a:pt x="4049" y="1550"/>
                        </a:lnTo>
                        <a:lnTo>
                          <a:pt x="4068" y="1550"/>
                        </a:lnTo>
                        <a:lnTo>
                          <a:pt x="4087" y="1550"/>
                        </a:lnTo>
                        <a:lnTo>
                          <a:pt x="4105" y="1550"/>
                        </a:lnTo>
                        <a:lnTo>
                          <a:pt x="4125" y="1550"/>
                        </a:lnTo>
                        <a:lnTo>
                          <a:pt x="4143" y="1550"/>
                        </a:lnTo>
                        <a:lnTo>
                          <a:pt x="4162" y="1550"/>
                        </a:lnTo>
                        <a:lnTo>
                          <a:pt x="4181" y="1556"/>
                        </a:lnTo>
                        <a:lnTo>
                          <a:pt x="4199" y="1556"/>
                        </a:lnTo>
                        <a:lnTo>
                          <a:pt x="4218" y="1556"/>
                        </a:lnTo>
                        <a:lnTo>
                          <a:pt x="4237" y="1556"/>
                        </a:lnTo>
                        <a:lnTo>
                          <a:pt x="4255" y="1556"/>
                        </a:lnTo>
                        <a:lnTo>
                          <a:pt x="4275" y="1558"/>
                        </a:lnTo>
                        <a:lnTo>
                          <a:pt x="4293" y="1558"/>
                        </a:lnTo>
                        <a:lnTo>
                          <a:pt x="4312" y="1558"/>
                        </a:lnTo>
                        <a:lnTo>
                          <a:pt x="4331" y="1558"/>
                        </a:lnTo>
                        <a:lnTo>
                          <a:pt x="4349" y="1558"/>
                        </a:lnTo>
                        <a:lnTo>
                          <a:pt x="4368" y="1552"/>
                        </a:lnTo>
                        <a:lnTo>
                          <a:pt x="4386" y="1552"/>
                        </a:lnTo>
                        <a:lnTo>
                          <a:pt x="4406" y="1552"/>
                        </a:lnTo>
                        <a:lnTo>
                          <a:pt x="4425" y="1552"/>
                        </a:lnTo>
                        <a:lnTo>
                          <a:pt x="4443" y="1552"/>
                        </a:lnTo>
                        <a:lnTo>
                          <a:pt x="4462" y="1554"/>
                        </a:lnTo>
                        <a:lnTo>
                          <a:pt x="4481" y="1554"/>
                        </a:lnTo>
                        <a:lnTo>
                          <a:pt x="4499" y="1554"/>
                        </a:lnTo>
                        <a:lnTo>
                          <a:pt x="4518" y="1554"/>
                        </a:lnTo>
                        <a:lnTo>
                          <a:pt x="4536" y="1554"/>
                        </a:lnTo>
                        <a:lnTo>
                          <a:pt x="4556" y="1563"/>
                        </a:lnTo>
                        <a:lnTo>
                          <a:pt x="4575" y="1563"/>
                        </a:lnTo>
                        <a:lnTo>
                          <a:pt x="4593" y="1563"/>
                        </a:lnTo>
                        <a:lnTo>
                          <a:pt x="4612" y="1563"/>
                        </a:lnTo>
                        <a:lnTo>
                          <a:pt x="4631" y="1563"/>
                        </a:lnTo>
                        <a:lnTo>
                          <a:pt x="4649" y="1572"/>
                        </a:lnTo>
                        <a:lnTo>
                          <a:pt x="4668" y="1572"/>
                        </a:lnTo>
                        <a:lnTo>
                          <a:pt x="4686" y="1572"/>
                        </a:lnTo>
                        <a:lnTo>
                          <a:pt x="4706" y="1572"/>
                        </a:lnTo>
                        <a:lnTo>
                          <a:pt x="4725" y="1572"/>
                        </a:lnTo>
                        <a:lnTo>
                          <a:pt x="4743" y="1571"/>
                        </a:lnTo>
                        <a:lnTo>
                          <a:pt x="4762" y="1571"/>
                        </a:lnTo>
                        <a:lnTo>
                          <a:pt x="4780" y="1571"/>
                        </a:lnTo>
                        <a:lnTo>
                          <a:pt x="4799" y="1571"/>
                        </a:lnTo>
                        <a:lnTo>
                          <a:pt x="4818" y="1571"/>
                        </a:lnTo>
                        <a:lnTo>
                          <a:pt x="4837" y="1578"/>
                        </a:lnTo>
                        <a:lnTo>
                          <a:pt x="4856" y="1578"/>
                        </a:lnTo>
                        <a:lnTo>
                          <a:pt x="4875" y="1578"/>
                        </a:lnTo>
                        <a:lnTo>
                          <a:pt x="4893" y="1578"/>
                        </a:lnTo>
                        <a:lnTo>
                          <a:pt x="4912" y="1578"/>
                        </a:lnTo>
                        <a:lnTo>
                          <a:pt x="4930" y="1579"/>
                        </a:lnTo>
                        <a:lnTo>
                          <a:pt x="4949" y="1579"/>
                        </a:lnTo>
                        <a:lnTo>
                          <a:pt x="4968" y="1579"/>
                        </a:lnTo>
                        <a:lnTo>
                          <a:pt x="4987" y="1579"/>
                        </a:lnTo>
                        <a:lnTo>
                          <a:pt x="5006" y="1579"/>
                        </a:lnTo>
                        <a:lnTo>
                          <a:pt x="5024" y="1597"/>
                        </a:lnTo>
                        <a:lnTo>
                          <a:pt x="5043" y="1597"/>
                        </a:lnTo>
                        <a:lnTo>
                          <a:pt x="5062" y="1597"/>
                        </a:lnTo>
                        <a:lnTo>
                          <a:pt x="5080" y="1597"/>
                        </a:lnTo>
                        <a:lnTo>
                          <a:pt x="5099" y="1597"/>
                        </a:lnTo>
                        <a:lnTo>
                          <a:pt x="5119" y="1593"/>
                        </a:lnTo>
                        <a:lnTo>
                          <a:pt x="5137" y="1593"/>
                        </a:lnTo>
                        <a:lnTo>
                          <a:pt x="5151" y="1593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07" name="Line 1051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748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08" name="Line 1052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719"/>
                    <a:ext cx="1" cy="29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09" name="Line 1053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2719"/>
                    <a:ext cx="1" cy="29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0" name="Line 10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1" y="2395"/>
                    <a:ext cx="1" cy="35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1" name="Line 1055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395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2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2395"/>
                    <a:ext cx="1" cy="35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3" name="Line 1057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748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4" name="Line 1058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631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5" name="Line 1059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51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6" name="Line 1060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395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7" name="Freeform 1061"/>
                  <p:cNvSpPr>
                    <a:spLocks/>
                  </p:cNvSpPr>
                  <p:nvPr/>
                </p:nvSpPr>
                <p:spPr bwMode="auto">
                  <a:xfrm>
                    <a:off x="3221" y="2428"/>
                    <a:ext cx="1288" cy="304"/>
                  </a:xfrm>
                  <a:custGeom>
                    <a:avLst/>
                    <a:gdLst/>
                    <a:ahLst/>
                    <a:cxnLst>
                      <a:cxn ang="0">
                        <a:pos x="75" y="1420"/>
                      </a:cxn>
                      <a:cxn ang="0">
                        <a:pos x="169" y="1419"/>
                      </a:cxn>
                      <a:cxn ang="0">
                        <a:pos x="262" y="1424"/>
                      </a:cxn>
                      <a:cxn ang="0">
                        <a:pos x="356" y="1434"/>
                      </a:cxn>
                      <a:cxn ang="0">
                        <a:pos x="450" y="1445"/>
                      </a:cxn>
                      <a:cxn ang="0">
                        <a:pos x="543" y="1458"/>
                      </a:cxn>
                      <a:cxn ang="0">
                        <a:pos x="637" y="1469"/>
                      </a:cxn>
                      <a:cxn ang="0">
                        <a:pos x="731" y="1480"/>
                      </a:cxn>
                      <a:cxn ang="0">
                        <a:pos x="824" y="1489"/>
                      </a:cxn>
                      <a:cxn ang="0">
                        <a:pos x="918" y="1496"/>
                      </a:cxn>
                      <a:cxn ang="0">
                        <a:pos x="1012" y="1503"/>
                      </a:cxn>
                      <a:cxn ang="0">
                        <a:pos x="1105" y="1506"/>
                      </a:cxn>
                      <a:cxn ang="0">
                        <a:pos x="1200" y="1505"/>
                      </a:cxn>
                      <a:cxn ang="0">
                        <a:pos x="1294" y="1495"/>
                      </a:cxn>
                      <a:cxn ang="0">
                        <a:pos x="1387" y="1471"/>
                      </a:cxn>
                      <a:cxn ang="0">
                        <a:pos x="1481" y="1427"/>
                      </a:cxn>
                      <a:cxn ang="0">
                        <a:pos x="1575" y="1357"/>
                      </a:cxn>
                      <a:cxn ang="0">
                        <a:pos x="1668" y="1256"/>
                      </a:cxn>
                      <a:cxn ang="0">
                        <a:pos x="1762" y="1120"/>
                      </a:cxn>
                      <a:cxn ang="0">
                        <a:pos x="1856" y="951"/>
                      </a:cxn>
                      <a:cxn ang="0">
                        <a:pos x="1949" y="755"/>
                      </a:cxn>
                      <a:cxn ang="0">
                        <a:pos x="2043" y="547"/>
                      </a:cxn>
                      <a:cxn ang="0">
                        <a:pos x="2137" y="344"/>
                      </a:cxn>
                      <a:cxn ang="0">
                        <a:pos x="2230" y="169"/>
                      </a:cxn>
                      <a:cxn ang="0">
                        <a:pos x="2325" y="49"/>
                      </a:cxn>
                      <a:cxn ang="0">
                        <a:pos x="2419" y="0"/>
                      </a:cxn>
                      <a:cxn ang="0">
                        <a:pos x="2512" y="26"/>
                      </a:cxn>
                      <a:cxn ang="0">
                        <a:pos x="2606" y="112"/>
                      </a:cxn>
                      <a:cxn ang="0">
                        <a:pos x="2699" y="232"/>
                      </a:cxn>
                      <a:cxn ang="0">
                        <a:pos x="2793" y="370"/>
                      </a:cxn>
                      <a:cxn ang="0">
                        <a:pos x="2887" y="517"/>
                      </a:cxn>
                      <a:cxn ang="0">
                        <a:pos x="2980" y="668"/>
                      </a:cxn>
                      <a:cxn ang="0">
                        <a:pos x="3074" y="816"/>
                      </a:cxn>
                      <a:cxn ang="0">
                        <a:pos x="3168" y="956"/>
                      </a:cxn>
                      <a:cxn ang="0">
                        <a:pos x="3261" y="1081"/>
                      </a:cxn>
                      <a:cxn ang="0">
                        <a:pos x="3356" y="1187"/>
                      </a:cxn>
                      <a:cxn ang="0">
                        <a:pos x="3450" y="1275"/>
                      </a:cxn>
                      <a:cxn ang="0">
                        <a:pos x="3543" y="1345"/>
                      </a:cxn>
                      <a:cxn ang="0">
                        <a:pos x="3637" y="1397"/>
                      </a:cxn>
                      <a:cxn ang="0">
                        <a:pos x="3731" y="1432"/>
                      </a:cxn>
                      <a:cxn ang="0">
                        <a:pos x="3824" y="1449"/>
                      </a:cxn>
                      <a:cxn ang="0">
                        <a:pos x="3918" y="1458"/>
                      </a:cxn>
                      <a:cxn ang="0">
                        <a:pos x="4012" y="1461"/>
                      </a:cxn>
                      <a:cxn ang="0">
                        <a:pos x="4105" y="1461"/>
                      </a:cxn>
                      <a:cxn ang="0">
                        <a:pos x="4199" y="1460"/>
                      </a:cxn>
                      <a:cxn ang="0">
                        <a:pos x="4293" y="1459"/>
                      </a:cxn>
                      <a:cxn ang="0">
                        <a:pos x="4386" y="1459"/>
                      </a:cxn>
                      <a:cxn ang="0">
                        <a:pos x="4481" y="1461"/>
                      </a:cxn>
                      <a:cxn ang="0">
                        <a:pos x="4575" y="1465"/>
                      </a:cxn>
                      <a:cxn ang="0">
                        <a:pos x="4668" y="1472"/>
                      </a:cxn>
                      <a:cxn ang="0">
                        <a:pos x="4762" y="1481"/>
                      </a:cxn>
                      <a:cxn ang="0">
                        <a:pos x="4856" y="1490"/>
                      </a:cxn>
                      <a:cxn ang="0">
                        <a:pos x="4949" y="1499"/>
                      </a:cxn>
                      <a:cxn ang="0">
                        <a:pos x="5043" y="1508"/>
                      </a:cxn>
                      <a:cxn ang="0">
                        <a:pos x="5137" y="1516"/>
                      </a:cxn>
                    </a:cxnLst>
                    <a:rect l="0" t="0" r="r" b="b"/>
                    <a:pathLst>
                      <a:path w="5151" h="1517">
                        <a:moveTo>
                          <a:pt x="0" y="1425"/>
                        </a:moveTo>
                        <a:lnTo>
                          <a:pt x="19" y="1424"/>
                        </a:lnTo>
                        <a:lnTo>
                          <a:pt x="37" y="1422"/>
                        </a:lnTo>
                        <a:lnTo>
                          <a:pt x="56" y="1421"/>
                        </a:lnTo>
                        <a:lnTo>
                          <a:pt x="75" y="1420"/>
                        </a:lnTo>
                        <a:lnTo>
                          <a:pt x="93" y="1420"/>
                        </a:lnTo>
                        <a:lnTo>
                          <a:pt x="112" y="1419"/>
                        </a:lnTo>
                        <a:lnTo>
                          <a:pt x="130" y="1419"/>
                        </a:lnTo>
                        <a:lnTo>
                          <a:pt x="150" y="1419"/>
                        </a:lnTo>
                        <a:lnTo>
                          <a:pt x="169" y="1419"/>
                        </a:lnTo>
                        <a:lnTo>
                          <a:pt x="187" y="1420"/>
                        </a:lnTo>
                        <a:lnTo>
                          <a:pt x="206" y="1421"/>
                        </a:lnTo>
                        <a:lnTo>
                          <a:pt x="224" y="1422"/>
                        </a:lnTo>
                        <a:lnTo>
                          <a:pt x="243" y="1423"/>
                        </a:lnTo>
                        <a:lnTo>
                          <a:pt x="262" y="1424"/>
                        </a:lnTo>
                        <a:lnTo>
                          <a:pt x="280" y="1426"/>
                        </a:lnTo>
                        <a:lnTo>
                          <a:pt x="300" y="1427"/>
                        </a:lnTo>
                        <a:lnTo>
                          <a:pt x="319" y="1429"/>
                        </a:lnTo>
                        <a:lnTo>
                          <a:pt x="337" y="1432"/>
                        </a:lnTo>
                        <a:lnTo>
                          <a:pt x="356" y="1434"/>
                        </a:lnTo>
                        <a:lnTo>
                          <a:pt x="374" y="1436"/>
                        </a:lnTo>
                        <a:lnTo>
                          <a:pt x="393" y="1438"/>
                        </a:lnTo>
                        <a:lnTo>
                          <a:pt x="412" y="1441"/>
                        </a:lnTo>
                        <a:lnTo>
                          <a:pt x="431" y="1443"/>
                        </a:lnTo>
                        <a:lnTo>
                          <a:pt x="450" y="1445"/>
                        </a:lnTo>
                        <a:lnTo>
                          <a:pt x="469" y="1448"/>
                        </a:lnTo>
                        <a:lnTo>
                          <a:pt x="487" y="1450"/>
                        </a:lnTo>
                        <a:lnTo>
                          <a:pt x="506" y="1452"/>
                        </a:lnTo>
                        <a:lnTo>
                          <a:pt x="524" y="1455"/>
                        </a:lnTo>
                        <a:lnTo>
                          <a:pt x="543" y="1458"/>
                        </a:lnTo>
                        <a:lnTo>
                          <a:pt x="562" y="1460"/>
                        </a:lnTo>
                        <a:lnTo>
                          <a:pt x="581" y="1462"/>
                        </a:lnTo>
                        <a:lnTo>
                          <a:pt x="600" y="1465"/>
                        </a:lnTo>
                        <a:lnTo>
                          <a:pt x="618" y="1467"/>
                        </a:lnTo>
                        <a:lnTo>
                          <a:pt x="637" y="1469"/>
                        </a:lnTo>
                        <a:lnTo>
                          <a:pt x="656" y="1471"/>
                        </a:lnTo>
                        <a:lnTo>
                          <a:pt x="674" y="1473"/>
                        </a:lnTo>
                        <a:lnTo>
                          <a:pt x="693" y="1475"/>
                        </a:lnTo>
                        <a:lnTo>
                          <a:pt x="713" y="1478"/>
                        </a:lnTo>
                        <a:lnTo>
                          <a:pt x="731" y="1480"/>
                        </a:lnTo>
                        <a:lnTo>
                          <a:pt x="750" y="1482"/>
                        </a:lnTo>
                        <a:lnTo>
                          <a:pt x="768" y="1484"/>
                        </a:lnTo>
                        <a:lnTo>
                          <a:pt x="787" y="1486"/>
                        </a:lnTo>
                        <a:lnTo>
                          <a:pt x="806" y="1487"/>
                        </a:lnTo>
                        <a:lnTo>
                          <a:pt x="824" y="1489"/>
                        </a:lnTo>
                        <a:lnTo>
                          <a:pt x="843" y="1491"/>
                        </a:lnTo>
                        <a:lnTo>
                          <a:pt x="862" y="1492"/>
                        </a:lnTo>
                        <a:lnTo>
                          <a:pt x="881" y="1494"/>
                        </a:lnTo>
                        <a:lnTo>
                          <a:pt x="900" y="1495"/>
                        </a:lnTo>
                        <a:lnTo>
                          <a:pt x="918" y="1496"/>
                        </a:lnTo>
                        <a:lnTo>
                          <a:pt x="937" y="1498"/>
                        </a:lnTo>
                        <a:lnTo>
                          <a:pt x="956" y="1499"/>
                        </a:lnTo>
                        <a:lnTo>
                          <a:pt x="974" y="1501"/>
                        </a:lnTo>
                        <a:lnTo>
                          <a:pt x="993" y="1502"/>
                        </a:lnTo>
                        <a:lnTo>
                          <a:pt x="1012" y="1503"/>
                        </a:lnTo>
                        <a:lnTo>
                          <a:pt x="1031" y="1504"/>
                        </a:lnTo>
                        <a:lnTo>
                          <a:pt x="1050" y="1505"/>
                        </a:lnTo>
                        <a:lnTo>
                          <a:pt x="1068" y="1506"/>
                        </a:lnTo>
                        <a:lnTo>
                          <a:pt x="1087" y="1506"/>
                        </a:lnTo>
                        <a:lnTo>
                          <a:pt x="1105" y="1506"/>
                        </a:lnTo>
                        <a:lnTo>
                          <a:pt x="1124" y="1507"/>
                        </a:lnTo>
                        <a:lnTo>
                          <a:pt x="1144" y="1507"/>
                        </a:lnTo>
                        <a:lnTo>
                          <a:pt x="1162" y="1506"/>
                        </a:lnTo>
                        <a:lnTo>
                          <a:pt x="1181" y="1506"/>
                        </a:lnTo>
                        <a:lnTo>
                          <a:pt x="1200" y="1505"/>
                        </a:lnTo>
                        <a:lnTo>
                          <a:pt x="1218" y="1504"/>
                        </a:lnTo>
                        <a:lnTo>
                          <a:pt x="1237" y="1502"/>
                        </a:lnTo>
                        <a:lnTo>
                          <a:pt x="1255" y="1499"/>
                        </a:lnTo>
                        <a:lnTo>
                          <a:pt x="1274" y="1497"/>
                        </a:lnTo>
                        <a:lnTo>
                          <a:pt x="1294" y="1495"/>
                        </a:lnTo>
                        <a:lnTo>
                          <a:pt x="1312" y="1491"/>
                        </a:lnTo>
                        <a:lnTo>
                          <a:pt x="1331" y="1487"/>
                        </a:lnTo>
                        <a:lnTo>
                          <a:pt x="1349" y="1483"/>
                        </a:lnTo>
                        <a:lnTo>
                          <a:pt x="1368" y="1478"/>
                        </a:lnTo>
                        <a:lnTo>
                          <a:pt x="1387" y="1471"/>
                        </a:lnTo>
                        <a:lnTo>
                          <a:pt x="1405" y="1464"/>
                        </a:lnTo>
                        <a:lnTo>
                          <a:pt x="1425" y="1457"/>
                        </a:lnTo>
                        <a:lnTo>
                          <a:pt x="1444" y="1448"/>
                        </a:lnTo>
                        <a:lnTo>
                          <a:pt x="1462" y="1439"/>
                        </a:lnTo>
                        <a:lnTo>
                          <a:pt x="1481" y="1427"/>
                        </a:lnTo>
                        <a:lnTo>
                          <a:pt x="1499" y="1416"/>
                        </a:lnTo>
                        <a:lnTo>
                          <a:pt x="1518" y="1403"/>
                        </a:lnTo>
                        <a:lnTo>
                          <a:pt x="1537" y="1390"/>
                        </a:lnTo>
                        <a:lnTo>
                          <a:pt x="1555" y="1374"/>
                        </a:lnTo>
                        <a:lnTo>
                          <a:pt x="1575" y="1357"/>
                        </a:lnTo>
                        <a:lnTo>
                          <a:pt x="1594" y="1340"/>
                        </a:lnTo>
                        <a:lnTo>
                          <a:pt x="1612" y="1321"/>
                        </a:lnTo>
                        <a:lnTo>
                          <a:pt x="1631" y="1301"/>
                        </a:lnTo>
                        <a:lnTo>
                          <a:pt x="1649" y="1279"/>
                        </a:lnTo>
                        <a:lnTo>
                          <a:pt x="1668" y="1256"/>
                        </a:lnTo>
                        <a:lnTo>
                          <a:pt x="1687" y="1232"/>
                        </a:lnTo>
                        <a:lnTo>
                          <a:pt x="1706" y="1206"/>
                        </a:lnTo>
                        <a:lnTo>
                          <a:pt x="1725" y="1179"/>
                        </a:lnTo>
                        <a:lnTo>
                          <a:pt x="1743" y="1150"/>
                        </a:lnTo>
                        <a:lnTo>
                          <a:pt x="1762" y="1120"/>
                        </a:lnTo>
                        <a:lnTo>
                          <a:pt x="1781" y="1089"/>
                        </a:lnTo>
                        <a:lnTo>
                          <a:pt x="1799" y="1056"/>
                        </a:lnTo>
                        <a:lnTo>
                          <a:pt x="1818" y="1022"/>
                        </a:lnTo>
                        <a:lnTo>
                          <a:pt x="1837" y="987"/>
                        </a:lnTo>
                        <a:lnTo>
                          <a:pt x="1856" y="951"/>
                        </a:lnTo>
                        <a:lnTo>
                          <a:pt x="1875" y="914"/>
                        </a:lnTo>
                        <a:lnTo>
                          <a:pt x="1893" y="876"/>
                        </a:lnTo>
                        <a:lnTo>
                          <a:pt x="1912" y="836"/>
                        </a:lnTo>
                        <a:lnTo>
                          <a:pt x="1931" y="796"/>
                        </a:lnTo>
                        <a:lnTo>
                          <a:pt x="1949" y="755"/>
                        </a:lnTo>
                        <a:lnTo>
                          <a:pt x="1968" y="715"/>
                        </a:lnTo>
                        <a:lnTo>
                          <a:pt x="1986" y="673"/>
                        </a:lnTo>
                        <a:lnTo>
                          <a:pt x="2006" y="631"/>
                        </a:lnTo>
                        <a:lnTo>
                          <a:pt x="2025" y="589"/>
                        </a:lnTo>
                        <a:lnTo>
                          <a:pt x="2043" y="547"/>
                        </a:lnTo>
                        <a:lnTo>
                          <a:pt x="2062" y="505"/>
                        </a:lnTo>
                        <a:lnTo>
                          <a:pt x="2081" y="464"/>
                        </a:lnTo>
                        <a:lnTo>
                          <a:pt x="2099" y="423"/>
                        </a:lnTo>
                        <a:lnTo>
                          <a:pt x="2118" y="382"/>
                        </a:lnTo>
                        <a:lnTo>
                          <a:pt x="2137" y="344"/>
                        </a:lnTo>
                        <a:lnTo>
                          <a:pt x="2156" y="305"/>
                        </a:lnTo>
                        <a:lnTo>
                          <a:pt x="2175" y="268"/>
                        </a:lnTo>
                        <a:lnTo>
                          <a:pt x="2193" y="234"/>
                        </a:lnTo>
                        <a:lnTo>
                          <a:pt x="2212" y="201"/>
                        </a:lnTo>
                        <a:lnTo>
                          <a:pt x="2230" y="169"/>
                        </a:lnTo>
                        <a:lnTo>
                          <a:pt x="2249" y="140"/>
                        </a:lnTo>
                        <a:lnTo>
                          <a:pt x="2268" y="114"/>
                        </a:lnTo>
                        <a:lnTo>
                          <a:pt x="2287" y="89"/>
                        </a:lnTo>
                        <a:lnTo>
                          <a:pt x="2306" y="68"/>
                        </a:lnTo>
                        <a:lnTo>
                          <a:pt x="2325" y="49"/>
                        </a:lnTo>
                        <a:lnTo>
                          <a:pt x="2343" y="33"/>
                        </a:lnTo>
                        <a:lnTo>
                          <a:pt x="2362" y="21"/>
                        </a:lnTo>
                        <a:lnTo>
                          <a:pt x="2380" y="10"/>
                        </a:lnTo>
                        <a:lnTo>
                          <a:pt x="2399" y="4"/>
                        </a:lnTo>
                        <a:lnTo>
                          <a:pt x="2419" y="0"/>
                        </a:lnTo>
                        <a:lnTo>
                          <a:pt x="2437" y="0"/>
                        </a:lnTo>
                        <a:lnTo>
                          <a:pt x="2456" y="2"/>
                        </a:lnTo>
                        <a:lnTo>
                          <a:pt x="2475" y="7"/>
                        </a:lnTo>
                        <a:lnTo>
                          <a:pt x="2493" y="16"/>
                        </a:lnTo>
                        <a:lnTo>
                          <a:pt x="2512" y="26"/>
                        </a:lnTo>
                        <a:lnTo>
                          <a:pt x="2530" y="40"/>
                        </a:lnTo>
                        <a:lnTo>
                          <a:pt x="2549" y="54"/>
                        </a:lnTo>
                        <a:lnTo>
                          <a:pt x="2569" y="72"/>
                        </a:lnTo>
                        <a:lnTo>
                          <a:pt x="2587" y="91"/>
                        </a:lnTo>
                        <a:lnTo>
                          <a:pt x="2606" y="112"/>
                        </a:lnTo>
                        <a:lnTo>
                          <a:pt x="2624" y="134"/>
                        </a:lnTo>
                        <a:lnTo>
                          <a:pt x="2643" y="157"/>
                        </a:lnTo>
                        <a:lnTo>
                          <a:pt x="2662" y="181"/>
                        </a:lnTo>
                        <a:lnTo>
                          <a:pt x="2680" y="206"/>
                        </a:lnTo>
                        <a:lnTo>
                          <a:pt x="2699" y="232"/>
                        </a:lnTo>
                        <a:lnTo>
                          <a:pt x="2719" y="258"/>
                        </a:lnTo>
                        <a:lnTo>
                          <a:pt x="2737" y="285"/>
                        </a:lnTo>
                        <a:lnTo>
                          <a:pt x="2756" y="312"/>
                        </a:lnTo>
                        <a:lnTo>
                          <a:pt x="2774" y="341"/>
                        </a:lnTo>
                        <a:lnTo>
                          <a:pt x="2793" y="370"/>
                        </a:lnTo>
                        <a:lnTo>
                          <a:pt x="2812" y="398"/>
                        </a:lnTo>
                        <a:lnTo>
                          <a:pt x="2830" y="427"/>
                        </a:lnTo>
                        <a:lnTo>
                          <a:pt x="2850" y="457"/>
                        </a:lnTo>
                        <a:lnTo>
                          <a:pt x="2869" y="487"/>
                        </a:lnTo>
                        <a:lnTo>
                          <a:pt x="2887" y="517"/>
                        </a:lnTo>
                        <a:lnTo>
                          <a:pt x="2906" y="546"/>
                        </a:lnTo>
                        <a:lnTo>
                          <a:pt x="2924" y="577"/>
                        </a:lnTo>
                        <a:lnTo>
                          <a:pt x="2943" y="607"/>
                        </a:lnTo>
                        <a:lnTo>
                          <a:pt x="2962" y="637"/>
                        </a:lnTo>
                        <a:lnTo>
                          <a:pt x="2980" y="668"/>
                        </a:lnTo>
                        <a:lnTo>
                          <a:pt x="3000" y="698"/>
                        </a:lnTo>
                        <a:lnTo>
                          <a:pt x="3018" y="727"/>
                        </a:lnTo>
                        <a:lnTo>
                          <a:pt x="3037" y="757"/>
                        </a:lnTo>
                        <a:lnTo>
                          <a:pt x="3056" y="787"/>
                        </a:lnTo>
                        <a:lnTo>
                          <a:pt x="3074" y="816"/>
                        </a:lnTo>
                        <a:lnTo>
                          <a:pt x="3093" y="845"/>
                        </a:lnTo>
                        <a:lnTo>
                          <a:pt x="3111" y="873"/>
                        </a:lnTo>
                        <a:lnTo>
                          <a:pt x="3131" y="902"/>
                        </a:lnTo>
                        <a:lnTo>
                          <a:pt x="3150" y="929"/>
                        </a:lnTo>
                        <a:lnTo>
                          <a:pt x="3168" y="956"/>
                        </a:lnTo>
                        <a:lnTo>
                          <a:pt x="3187" y="982"/>
                        </a:lnTo>
                        <a:lnTo>
                          <a:pt x="3206" y="1008"/>
                        </a:lnTo>
                        <a:lnTo>
                          <a:pt x="3224" y="1033"/>
                        </a:lnTo>
                        <a:lnTo>
                          <a:pt x="3243" y="1057"/>
                        </a:lnTo>
                        <a:lnTo>
                          <a:pt x="3261" y="1081"/>
                        </a:lnTo>
                        <a:lnTo>
                          <a:pt x="3281" y="1103"/>
                        </a:lnTo>
                        <a:lnTo>
                          <a:pt x="3300" y="1125"/>
                        </a:lnTo>
                        <a:lnTo>
                          <a:pt x="3318" y="1147"/>
                        </a:lnTo>
                        <a:lnTo>
                          <a:pt x="3337" y="1167"/>
                        </a:lnTo>
                        <a:lnTo>
                          <a:pt x="3356" y="1187"/>
                        </a:lnTo>
                        <a:lnTo>
                          <a:pt x="3374" y="1206"/>
                        </a:lnTo>
                        <a:lnTo>
                          <a:pt x="3393" y="1225"/>
                        </a:lnTo>
                        <a:lnTo>
                          <a:pt x="3412" y="1241"/>
                        </a:lnTo>
                        <a:lnTo>
                          <a:pt x="3431" y="1259"/>
                        </a:lnTo>
                        <a:lnTo>
                          <a:pt x="3450" y="1275"/>
                        </a:lnTo>
                        <a:lnTo>
                          <a:pt x="3468" y="1290"/>
                        </a:lnTo>
                        <a:lnTo>
                          <a:pt x="3487" y="1305"/>
                        </a:lnTo>
                        <a:lnTo>
                          <a:pt x="3505" y="1319"/>
                        </a:lnTo>
                        <a:lnTo>
                          <a:pt x="3524" y="1332"/>
                        </a:lnTo>
                        <a:lnTo>
                          <a:pt x="3543" y="1345"/>
                        </a:lnTo>
                        <a:lnTo>
                          <a:pt x="3562" y="1357"/>
                        </a:lnTo>
                        <a:lnTo>
                          <a:pt x="3581" y="1369"/>
                        </a:lnTo>
                        <a:lnTo>
                          <a:pt x="3600" y="1379"/>
                        </a:lnTo>
                        <a:lnTo>
                          <a:pt x="3618" y="1389"/>
                        </a:lnTo>
                        <a:lnTo>
                          <a:pt x="3637" y="1397"/>
                        </a:lnTo>
                        <a:lnTo>
                          <a:pt x="3655" y="1405"/>
                        </a:lnTo>
                        <a:lnTo>
                          <a:pt x="3674" y="1413"/>
                        </a:lnTo>
                        <a:lnTo>
                          <a:pt x="3693" y="1420"/>
                        </a:lnTo>
                        <a:lnTo>
                          <a:pt x="3712" y="1425"/>
                        </a:lnTo>
                        <a:lnTo>
                          <a:pt x="3731" y="1432"/>
                        </a:lnTo>
                        <a:lnTo>
                          <a:pt x="3750" y="1436"/>
                        </a:lnTo>
                        <a:lnTo>
                          <a:pt x="3768" y="1440"/>
                        </a:lnTo>
                        <a:lnTo>
                          <a:pt x="3787" y="1443"/>
                        </a:lnTo>
                        <a:lnTo>
                          <a:pt x="3805" y="1446"/>
                        </a:lnTo>
                        <a:lnTo>
                          <a:pt x="3824" y="1449"/>
                        </a:lnTo>
                        <a:lnTo>
                          <a:pt x="3844" y="1451"/>
                        </a:lnTo>
                        <a:lnTo>
                          <a:pt x="3862" y="1453"/>
                        </a:lnTo>
                        <a:lnTo>
                          <a:pt x="3881" y="1456"/>
                        </a:lnTo>
                        <a:lnTo>
                          <a:pt x="3899" y="1457"/>
                        </a:lnTo>
                        <a:lnTo>
                          <a:pt x="3918" y="1458"/>
                        </a:lnTo>
                        <a:lnTo>
                          <a:pt x="3937" y="1459"/>
                        </a:lnTo>
                        <a:lnTo>
                          <a:pt x="3955" y="1460"/>
                        </a:lnTo>
                        <a:lnTo>
                          <a:pt x="3974" y="1460"/>
                        </a:lnTo>
                        <a:lnTo>
                          <a:pt x="3994" y="1461"/>
                        </a:lnTo>
                        <a:lnTo>
                          <a:pt x="4012" y="1461"/>
                        </a:lnTo>
                        <a:lnTo>
                          <a:pt x="4031" y="1461"/>
                        </a:lnTo>
                        <a:lnTo>
                          <a:pt x="4049" y="1461"/>
                        </a:lnTo>
                        <a:lnTo>
                          <a:pt x="4068" y="1461"/>
                        </a:lnTo>
                        <a:lnTo>
                          <a:pt x="4087" y="1461"/>
                        </a:lnTo>
                        <a:lnTo>
                          <a:pt x="4105" y="1461"/>
                        </a:lnTo>
                        <a:lnTo>
                          <a:pt x="4125" y="1461"/>
                        </a:lnTo>
                        <a:lnTo>
                          <a:pt x="4143" y="1461"/>
                        </a:lnTo>
                        <a:lnTo>
                          <a:pt x="4162" y="1460"/>
                        </a:lnTo>
                        <a:lnTo>
                          <a:pt x="4181" y="1460"/>
                        </a:lnTo>
                        <a:lnTo>
                          <a:pt x="4199" y="1460"/>
                        </a:lnTo>
                        <a:lnTo>
                          <a:pt x="4218" y="1459"/>
                        </a:lnTo>
                        <a:lnTo>
                          <a:pt x="4237" y="1459"/>
                        </a:lnTo>
                        <a:lnTo>
                          <a:pt x="4255" y="1459"/>
                        </a:lnTo>
                        <a:lnTo>
                          <a:pt x="4275" y="1459"/>
                        </a:lnTo>
                        <a:lnTo>
                          <a:pt x="4293" y="1459"/>
                        </a:lnTo>
                        <a:lnTo>
                          <a:pt x="4312" y="1459"/>
                        </a:lnTo>
                        <a:lnTo>
                          <a:pt x="4331" y="1459"/>
                        </a:lnTo>
                        <a:lnTo>
                          <a:pt x="4349" y="1459"/>
                        </a:lnTo>
                        <a:lnTo>
                          <a:pt x="4368" y="1459"/>
                        </a:lnTo>
                        <a:lnTo>
                          <a:pt x="4386" y="1459"/>
                        </a:lnTo>
                        <a:lnTo>
                          <a:pt x="4406" y="1459"/>
                        </a:lnTo>
                        <a:lnTo>
                          <a:pt x="4425" y="1459"/>
                        </a:lnTo>
                        <a:lnTo>
                          <a:pt x="4443" y="1460"/>
                        </a:lnTo>
                        <a:lnTo>
                          <a:pt x="4462" y="1460"/>
                        </a:lnTo>
                        <a:lnTo>
                          <a:pt x="4481" y="1461"/>
                        </a:lnTo>
                        <a:lnTo>
                          <a:pt x="4499" y="1462"/>
                        </a:lnTo>
                        <a:lnTo>
                          <a:pt x="4518" y="1462"/>
                        </a:lnTo>
                        <a:lnTo>
                          <a:pt x="4536" y="1463"/>
                        </a:lnTo>
                        <a:lnTo>
                          <a:pt x="4556" y="1464"/>
                        </a:lnTo>
                        <a:lnTo>
                          <a:pt x="4575" y="1465"/>
                        </a:lnTo>
                        <a:lnTo>
                          <a:pt x="4593" y="1466"/>
                        </a:lnTo>
                        <a:lnTo>
                          <a:pt x="4612" y="1468"/>
                        </a:lnTo>
                        <a:lnTo>
                          <a:pt x="4631" y="1469"/>
                        </a:lnTo>
                        <a:lnTo>
                          <a:pt x="4649" y="1470"/>
                        </a:lnTo>
                        <a:lnTo>
                          <a:pt x="4668" y="1472"/>
                        </a:lnTo>
                        <a:lnTo>
                          <a:pt x="4686" y="1473"/>
                        </a:lnTo>
                        <a:lnTo>
                          <a:pt x="4706" y="1475"/>
                        </a:lnTo>
                        <a:lnTo>
                          <a:pt x="4725" y="1476"/>
                        </a:lnTo>
                        <a:lnTo>
                          <a:pt x="4743" y="1479"/>
                        </a:lnTo>
                        <a:lnTo>
                          <a:pt x="4762" y="1481"/>
                        </a:lnTo>
                        <a:lnTo>
                          <a:pt x="4780" y="1483"/>
                        </a:lnTo>
                        <a:lnTo>
                          <a:pt x="4799" y="1484"/>
                        </a:lnTo>
                        <a:lnTo>
                          <a:pt x="4818" y="1486"/>
                        </a:lnTo>
                        <a:lnTo>
                          <a:pt x="4837" y="1488"/>
                        </a:lnTo>
                        <a:lnTo>
                          <a:pt x="4856" y="1490"/>
                        </a:lnTo>
                        <a:lnTo>
                          <a:pt x="4875" y="1492"/>
                        </a:lnTo>
                        <a:lnTo>
                          <a:pt x="4893" y="1493"/>
                        </a:lnTo>
                        <a:lnTo>
                          <a:pt x="4912" y="1495"/>
                        </a:lnTo>
                        <a:lnTo>
                          <a:pt x="4930" y="1497"/>
                        </a:lnTo>
                        <a:lnTo>
                          <a:pt x="4949" y="1499"/>
                        </a:lnTo>
                        <a:lnTo>
                          <a:pt x="4968" y="1501"/>
                        </a:lnTo>
                        <a:lnTo>
                          <a:pt x="4987" y="1503"/>
                        </a:lnTo>
                        <a:lnTo>
                          <a:pt x="5006" y="1505"/>
                        </a:lnTo>
                        <a:lnTo>
                          <a:pt x="5024" y="1507"/>
                        </a:lnTo>
                        <a:lnTo>
                          <a:pt x="5043" y="1508"/>
                        </a:lnTo>
                        <a:lnTo>
                          <a:pt x="5062" y="1510"/>
                        </a:lnTo>
                        <a:lnTo>
                          <a:pt x="5080" y="1511"/>
                        </a:lnTo>
                        <a:lnTo>
                          <a:pt x="5099" y="1513"/>
                        </a:lnTo>
                        <a:lnTo>
                          <a:pt x="5119" y="1515"/>
                        </a:lnTo>
                        <a:lnTo>
                          <a:pt x="5137" y="1516"/>
                        </a:lnTo>
                        <a:lnTo>
                          <a:pt x="5151" y="1517"/>
                        </a:lnTo>
                      </a:path>
                    </a:pathLst>
                  </a:custGeom>
                  <a:noFill/>
                  <a:ln w="3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8" name="Line 1062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748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19" name="Line 1063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719"/>
                    <a:ext cx="1" cy="29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0" name="Line 1064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2719"/>
                    <a:ext cx="1" cy="29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1" name="Line 10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1" y="2395"/>
                    <a:ext cx="1" cy="35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2" name="Line 1066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395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3" name="Line 1067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2395"/>
                    <a:ext cx="1" cy="35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4" name="Line 1068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748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5" name="Line 1069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631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6" name="Line 1070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51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7" name="Line 1071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2395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8" name="Line 1072"/>
                  <p:cNvSpPr>
                    <a:spLocks noChangeShapeType="1"/>
                  </p:cNvSpPr>
                  <p:nvPr/>
                </p:nvSpPr>
                <p:spPr bwMode="auto">
                  <a:xfrm>
                    <a:off x="3588" y="2395"/>
                    <a:ext cx="1" cy="35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29" name="Line 1073"/>
                  <p:cNvSpPr>
                    <a:spLocks noChangeShapeType="1"/>
                  </p:cNvSpPr>
                  <p:nvPr/>
                </p:nvSpPr>
                <p:spPr bwMode="auto">
                  <a:xfrm>
                    <a:off x="4141" y="2395"/>
                    <a:ext cx="1" cy="35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30" name="Line 1074"/>
                  <p:cNvSpPr>
                    <a:spLocks noChangeShapeType="1"/>
                  </p:cNvSpPr>
                  <p:nvPr/>
                </p:nvSpPr>
                <p:spPr bwMode="auto">
                  <a:xfrm>
                    <a:off x="3829" y="2404"/>
                    <a:ext cx="1" cy="35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31" name="Rectangle 1075"/>
                  <p:cNvSpPr>
                    <a:spLocks noChangeArrowheads="1"/>
                  </p:cNvSpPr>
                  <p:nvPr/>
                </p:nvSpPr>
                <p:spPr bwMode="auto">
                  <a:xfrm>
                    <a:off x="1842" y="2378"/>
                    <a:ext cx="1350" cy="415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32" name="Rectangle 1076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2405"/>
                    <a:ext cx="490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LS Slice        :  1550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133" name="Rectangle 1077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2443"/>
                    <a:ext cx="449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QELS Slice  :  154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134" name="Rectangle 1078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2482"/>
                    <a:ext cx="577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Volume      :  15.333 mL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135" name="Rectangle 1079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2521"/>
                    <a:ext cx="555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Temperature :  27.8 °C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136" name="Rectangle 1080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2559"/>
                    <a:ext cx="597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Rh          :  3.7 ± 0.1 nm  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137" name="Rectangle 1081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1733"/>
                    <a:ext cx="2710" cy="649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38" name="Rectangle 1082"/>
                  <p:cNvSpPr>
                    <a:spLocks noChangeArrowheads="1"/>
                  </p:cNvSpPr>
                  <p:nvPr/>
                </p:nvSpPr>
                <p:spPr bwMode="auto">
                  <a:xfrm>
                    <a:off x="2129" y="1806"/>
                    <a:ext cx="2279" cy="46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39" name="Line 108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0" name="Line 1084"/>
                  <p:cNvSpPr>
                    <a:spLocks noChangeShapeType="1"/>
                  </p:cNvSpPr>
                  <p:nvPr/>
                </p:nvSpPr>
                <p:spPr bwMode="auto">
                  <a:xfrm>
                    <a:off x="2413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1" name="Line 1085"/>
                  <p:cNvSpPr>
                    <a:spLocks noChangeShapeType="1"/>
                  </p:cNvSpPr>
                  <p:nvPr/>
                </p:nvSpPr>
                <p:spPr bwMode="auto">
                  <a:xfrm>
                    <a:off x="2698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2" name="Line 1086"/>
                  <p:cNvSpPr>
                    <a:spLocks noChangeShapeType="1"/>
                  </p:cNvSpPr>
                  <p:nvPr/>
                </p:nvSpPr>
                <p:spPr bwMode="auto">
                  <a:xfrm>
                    <a:off x="2982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3" name="Line 1087"/>
                  <p:cNvSpPr>
                    <a:spLocks noChangeShapeType="1"/>
                  </p:cNvSpPr>
                  <p:nvPr/>
                </p:nvSpPr>
                <p:spPr bwMode="auto">
                  <a:xfrm>
                    <a:off x="3267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4" name="Line 1088"/>
                  <p:cNvSpPr>
                    <a:spLocks noChangeShapeType="1"/>
                  </p:cNvSpPr>
                  <p:nvPr/>
                </p:nvSpPr>
                <p:spPr bwMode="auto">
                  <a:xfrm>
                    <a:off x="3551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5" name="Line 1089"/>
                  <p:cNvSpPr>
                    <a:spLocks noChangeShapeType="1"/>
                  </p:cNvSpPr>
                  <p:nvPr/>
                </p:nvSpPr>
                <p:spPr bwMode="auto">
                  <a:xfrm>
                    <a:off x="3836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6" name="Line 109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7" name="Line 1091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2236"/>
                    <a:ext cx="1" cy="3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8" name="Line 1092"/>
                  <p:cNvSpPr>
                    <a:spLocks noChangeShapeType="1"/>
                  </p:cNvSpPr>
                  <p:nvPr/>
                </p:nvSpPr>
                <p:spPr bwMode="auto">
                  <a:xfrm>
                    <a:off x="221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49" name="Line 1093"/>
                  <p:cNvSpPr>
                    <a:spLocks noChangeShapeType="1"/>
                  </p:cNvSpPr>
                  <p:nvPr/>
                </p:nvSpPr>
                <p:spPr bwMode="auto">
                  <a:xfrm>
                    <a:off x="226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0" name="Line 1094"/>
                  <p:cNvSpPr>
                    <a:spLocks noChangeShapeType="1"/>
                  </p:cNvSpPr>
                  <p:nvPr/>
                </p:nvSpPr>
                <p:spPr bwMode="auto">
                  <a:xfrm>
                    <a:off x="2300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1" name="Line 1095"/>
                  <p:cNvSpPr>
                    <a:spLocks noChangeShapeType="1"/>
                  </p:cNvSpPr>
                  <p:nvPr/>
                </p:nvSpPr>
                <p:spPr bwMode="auto">
                  <a:xfrm>
                    <a:off x="232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2" name="Line 1096"/>
                  <p:cNvSpPr>
                    <a:spLocks noChangeShapeType="1"/>
                  </p:cNvSpPr>
                  <p:nvPr/>
                </p:nvSpPr>
                <p:spPr bwMode="auto">
                  <a:xfrm>
                    <a:off x="2350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3" name="Line 1097"/>
                  <p:cNvSpPr>
                    <a:spLocks noChangeShapeType="1"/>
                  </p:cNvSpPr>
                  <p:nvPr/>
                </p:nvSpPr>
                <p:spPr bwMode="auto">
                  <a:xfrm>
                    <a:off x="236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4" name="Line 1098"/>
                  <p:cNvSpPr>
                    <a:spLocks noChangeShapeType="1"/>
                  </p:cNvSpPr>
                  <p:nvPr/>
                </p:nvSpPr>
                <p:spPr bwMode="auto">
                  <a:xfrm>
                    <a:off x="2385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5" name="Line 1099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6" name="Line 1100"/>
                  <p:cNvSpPr>
                    <a:spLocks noChangeShapeType="1"/>
                  </p:cNvSpPr>
                  <p:nvPr/>
                </p:nvSpPr>
                <p:spPr bwMode="auto">
                  <a:xfrm>
                    <a:off x="249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7" name="Line 1101"/>
                  <p:cNvSpPr>
                    <a:spLocks noChangeShapeType="1"/>
                  </p:cNvSpPr>
                  <p:nvPr/>
                </p:nvSpPr>
                <p:spPr bwMode="auto">
                  <a:xfrm>
                    <a:off x="254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8" name="Line 1102"/>
                  <p:cNvSpPr>
                    <a:spLocks noChangeShapeType="1"/>
                  </p:cNvSpPr>
                  <p:nvPr/>
                </p:nvSpPr>
                <p:spPr bwMode="auto">
                  <a:xfrm>
                    <a:off x="258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59" name="Line 1103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0" name="Line 1104"/>
                  <p:cNvSpPr>
                    <a:spLocks noChangeShapeType="1"/>
                  </p:cNvSpPr>
                  <p:nvPr/>
                </p:nvSpPr>
                <p:spPr bwMode="auto">
                  <a:xfrm>
                    <a:off x="263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1" name="Line 1105"/>
                  <p:cNvSpPr>
                    <a:spLocks noChangeShapeType="1"/>
                  </p:cNvSpPr>
                  <p:nvPr/>
                </p:nvSpPr>
                <p:spPr bwMode="auto">
                  <a:xfrm>
                    <a:off x="265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2" name="Line 1106"/>
                  <p:cNvSpPr>
                    <a:spLocks noChangeShapeType="1"/>
                  </p:cNvSpPr>
                  <p:nvPr/>
                </p:nvSpPr>
                <p:spPr bwMode="auto">
                  <a:xfrm>
                    <a:off x="2670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3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268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4" name="Line 1108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5" name="Line 1109"/>
                  <p:cNvSpPr>
                    <a:spLocks noChangeShapeType="1"/>
                  </p:cNvSpPr>
                  <p:nvPr/>
                </p:nvSpPr>
                <p:spPr bwMode="auto">
                  <a:xfrm>
                    <a:off x="283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6" name="Line 1110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7" name="Line 1111"/>
                  <p:cNvSpPr>
                    <a:spLocks noChangeShapeType="1"/>
                  </p:cNvSpPr>
                  <p:nvPr/>
                </p:nvSpPr>
                <p:spPr bwMode="auto">
                  <a:xfrm>
                    <a:off x="2896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8" name="Line 1112"/>
                  <p:cNvSpPr>
                    <a:spLocks noChangeShapeType="1"/>
                  </p:cNvSpPr>
                  <p:nvPr/>
                </p:nvSpPr>
                <p:spPr bwMode="auto">
                  <a:xfrm>
                    <a:off x="291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69" name="Line 1113"/>
                  <p:cNvSpPr>
                    <a:spLocks noChangeShapeType="1"/>
                  </p:cNvSpPr>
                  <p:nvPr/>
                </p:nvSpPr>
                <p:spPr bwMode="auto">
                  <a:xfrm>
                    <a:off x="293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0" name="Line 1114"/>
                  <p:cNvSpPr>
                    <a:spLocks noChangeShapeType="1"/>
                  </p:cNvSpPr>
                  <p:nvPr/>
                </p:nvSpPr>
                <p:spPr bwMode="auto">
                  <a:xfrm>
                    <a:off x="2955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1" name="Line 1115"/>
                  <p:cNvSpPr>
                    <a:spLocks noChangeShapeType="1"/>
                  </p:cNvSpPr>
                  <p:nvPr/>
                </p:nvSpPr>
                <p:spPr bwMode="auto">
                  <a:xfrm>
                    <a:off x="296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2" name="Line 1116"/>
                  <p:cNvSpPr>
                    <a:spLocks noChangeShapeType="1"/>
                  </p:cNvSpPr>
                  <p:nvPr/>
                </p:nvSpPr>
                <p:spPr bwMode="auto">
                  <a:xfrm>
                    <a:off x="306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3" name="Line 1117"/>
                  <p:cNvSpPr>
                    <a:spLocks noChangeShapeType="1"/>
                  </p:cNvSpPr>
                  <p:nvPr/>
                </p:nvSpPr>
                <p:spPr bwMode="auto">
                  <a:xfrm>
                    <a:off x="311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4" name="Line 1118"/>
                  <p:cNvSpPr>
                    <a:spLocks noChangeShapeType="1"/>
                  </p:cNvSpPr>
                  <p:nvPr/>
                </p:nvSpPr>
                <p:spPr bwMode="auto">
                  <a:xfrm>
                    <a:off x="315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5" name="Line 1119"/>
                  <p:cNvSpPr>
                    <a:spLocks noChangeShapeType="1"/>
                  </p:cNvSpPr>
                  <p:nvPr/>
                </p:nvSpPr>
                <p:spPr bwMode="auto">
                  <a:xfrm>
                    <a:off x="3181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6" name="Line 1120"/>
                  <p:cNvSpPr>
                    <a:spLocks noChangeShapeType="1"/>
                  </p:cNvSpPr>
                  <p:nvPr/>
                </p:nvSpPr>
                <p:spPr bwMode="auto">
                  <a:xfrm>
                    <a:off x="320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7" name="Line 1121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8" name="Line 1122"/>
                  <p:cNvSpPr>
                    <a:spLocks noChangeShapeType="1"/>
                  </p:cNvSpPr>
                  <p:nvPr/>
                </p:nvSpPr>
                <p:spPr bwMode="auto">
                  <a:xfrm>
                    <a:off x="323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79" name="Line 1123"/>
                  <p:cNvSpPr>
                    <a:spLocks noChangeShapeType="1"/>
                  </p:cNvSpPr>
                  <p:nvPr/>
                </p:nvSpPr>
                <p:spPr bwMode="auto">
                  <a:xfrm>
                    <a:off x="325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0" name="Line 1124"/>
                  <p:cNvSpPr>
                    <a:spLocks noChangeShapeType="1"/>
                  </p:cNvSpPr>
                  <p:nvPr/>
                </p:nvSpPr>
                <p:spPr bwMode="auto">
                  <a:xfrm>
                    <a:off x="335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1" name="Line 1125"/>
                  <p:cNvSpPr>
                    <a:spLocks noChangeShapeType="1"/>
                  </p:cNvSpPr>
                  <p:nvPr/>
                </p:nvSpPr>
                <p:spPr bwMode="auto">
                  <a:xfrm>
                    <a:off x="340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2" name="Line 1126"/>
                  <p:cNvSpPr>
                    <a:spLocks noChangeShapeType="1"/>
                  </p:cNvSpPr>
                  <p:nvPr/>
                </p:nvSpPr>
                <p:spPr bwMode="auto">
                  <a:xfrm>
                    <a:off x="343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3" name="Line 1127"/>
                  <p:cNvSpPr>
                    <a:spLocks noChangeShapeType="1"/>
                  </p:cNvSpPr>
                  <p:nvPr/>
                </p:nvSpPr>
                <p:spPr bwMode="auto">
                  <a:xfrm>
                    <a:off x="3465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4" name="Line 1128"/>
                  <p:cNvSpPr>
                    <a:spLocks noChangeShapeType="1"/>
                  </p:cNvSpPr>
                  <p:nvPr/>
                </p:nvSpPr>
                <p:spPr bwMode="auto">
                  <a:xfrm>
                    <a:off x="348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5" name="Line 1129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6" name="Line 1130"/>
                  <p:cNvSpPr>
                    <a:spLocks noChangeShapeType="1"/>
                  </p:cNvSpPr>
                  <p:nvPr/>
                </p:nvSpPr>
                <p:spPr bwMode="auto">
                  <a:xfrm>
                    <a:off x="352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7" name="Line 1131"/>
                  <p:cNvSpPr>
                    <a:spLocks noChangeShapeType="1"/>
                  </p:cNvSpPr>
                  <p:nvPr/>
                </p:nvSpPr>
                <p:spPr bwMode="auto">
                  <a:xfrm>
                    <a:off x="353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8" name="Line 1132"/>
                  <p:cNvSpPr>
                    <a:spLocks noChangeShapeType="1"/>
                  </p:cNvSpPr>
                  <p:nvPr/>
                </p:nvSpPr>
                <p:spPr bwMode="auto">
                  <a:xfrm>
                    <a:off x="363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89" name="Line 1133"/>
                  <p:cNvSpPr>
                    <a:spLocks noChangeShapeType="1"/>
                  </p:cNvSpPr>
                  <p:nvPr/>
                </p:nvSpPr>
                <p:spPr bwMode="auto">
                  <a:xfrm>
                    <a:off x="368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0" name="Line 1134"/>
                  <p:cNvSpPr>
                    <a:spLocks noChangeShapeType="1"/>
                  </p:cNvSpPr>
                  <p:nvPr/>
                </p:nvSpPr>
                <p:spPr bwMode="auto">
                  <a:xfrm>
                    <a:off x="372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1" name="Line 1135"/>
                  <p:cNvSpPr>
                    <a:spLocks noChangeShapeType="1"/>
                  </p:cNvSpPr>
                  <p:nvPr/>
                </p:nvSpPr>
                <p:spPr bwMode="auto">
                  <a:xfrm>
                    <a:off x="3750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2" name="Line 1136"/>
                  <p:cNvSpPr>
                    <a:spLocks noChangeShapeType="1"/>
                  </p:cNvSpPr>
                  <p:nvPr/>
                </p:nvSpPr>
                <p:spPr bwMode="auto">
                  <a:xfrm>
                    <a:off x="377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3" name="Line 1137"/>
                  <p:cNvSpPr>
                    <a:spLocks noChangeShapeType="1"/>
                  </p:cNvSpPr>
                  <p:nvPr/>
                </p:nvSpPr>
                <p:spPr bwMode="auto">
                  <a:xfrm>
                    <a:off x="3791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4" name="Line 1138"/>
                  <p:cNvSpPr>
                    <a:spLocks noChangeShapeType="1"/>
                  </p:cNvSpPr>
                  <p:nvPr/>
                </p:nvSpPr>
                <p:spPr bwMode="auto">
                  <a:xfrm>
                    <a:off x="3808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5" name="Line 1139"/>
                  <p:cNvSpPr>
                    <a:spLocks noChangeShapeType="1"/>
                  </p:cNvSpPr>
                  <p:nvPr/>
                </p:nvSpPr>
                <p:spPr bwMode="auto">
                  <a:xfrm>
                    <a:off x="382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6" name="Line 1140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7" name="Line 1141"/>
                  <p:cNvSpPr>
                    <a:spLocks noChangeShapeType="1"/>
                  </p:cNvSpPr>
                  <p:nvPr/>
                </p:nvSpPr>
                <p:spPr bwMode="auto">
                  <a:xfrm>
                    <a:off x="3971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8" name="Line 1142"/>
                  <p:cNvSpPr>
                    <a:spLocks noChangeShapeType="1"/>
                  </p:cNvSpPr>
                  <p:nvPr/>
                </p:nvSpPr>
                <p:spPr bwMode="auto">
                  <a:xfrm>
                    <a:off x="400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199" name="Line 1143"/>
                  <p:cNvSpPr>
                    <a:spLocks noChangeShapeType="1"/>
                  </p:cNvSpPr>
                  <p:nvPr/>
                </p:nvSpPr>
                <p:spPr bwMode="auto">
                  <a:xfrm>
                    <a:off x="4034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0" name="Line 1144"/>
                  <p:cNvSpPr>
                    <a:spLocks noChangeShapeType="1"/>
                  </p:cNvSpPr>
                  <p:nvPr/>
                </p:nvSpPr>
                <p:spPr bwMode="auto">
                  <a:xfrm>
                    <a:off x="405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1" name="Line 1145"/>
                  <p:cNvSpPr>
                    <a:spLocks noChangeShapeType="1"/>
                  </p:cNvSpPr>
                  <p:nvPr/>
                </p:nvSpPr>
                <p:spPr bwMode="auto">
                  <a:xfrm>
                    <a:off x="4076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2" name="Line 1146"/>
                  <p:cNvSpPr>
                    <a:spLocks noChangeShapeType="1"/>
                  </p:cNvSpPr>
                  <p:nvPr/>
                </p:nvSpPr>
                <p:spPr bwMode="auto">
                  <a:xfrm>
                    <a:off x="4093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3" name="Line 1147"/>
                  <p:cNvSpPr>
                    <a:spLocks noChangeShapeType="1"/>
                  </p:cNvSpPr>
                  <p:nvPr/>
                </p:nvSpPr>
                <p:spPr bwMode="auto">
                  <a:xfrm>
                    <a:off x="410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4" name="Line 1148"/>
                  <p:cNvSpPr>
                    <a:spLocks noChangeShapeType="1"/>
                  </p:cNvSpPr>
                  <p:nvPr/>
                </p:nvSpPr>
                <p:spPr bwMode="auto">
                  <a:xfrm>
                    <a:off x="4206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5" name="Line 1149"/>
                  <p:cNvSpPr>
                    <a:spLocks noChangeShapeType="1"/>
                  </p:cNvSpPr>
                  <p:nvPr/>
                </p:nvSpPr>
                <p:spPr bwMode="auto">
                  <a:xfrm>
                    <a:off x="4256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6" name="Line 1150"/>
                  <p:cNvSpPr>
                    <a:spLocks noChangeShapeType="1"/>
                  </p:cNvSpPr>
                  <p:nvPr/>
                </p:nvSpPr>
                <p:spPr bwMode="auto">
                  <a:xfrm>
                    <a:off x="429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7" name="Line 1151"/>
                  <p:cNvSpPr>
                    <a:spLocks noChangeShapeType="1"/>
                  </p:cNvSpPr>
                  <p:nvPr/>
                </p:nvSpPr>
                <p:spPr bwMode="auto">
                  <a:xfrm>
                    <a:off x="4319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8" name="Line 1152"/>
                  <p:cNvSpPr>
                    <a:spLocks noChangeShapeType="1"/>
                  </p:cNvSpPr>
                  <p:nvPr/>
                </p:nvSpPr>
                <p:spPr bwMode="auto">
                  <a:xfrm>
                    <a:off x="434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09" name="Line 1153"/>
                  <p:cNvSpPr>
                    <a:spLocks noChangeShapeType="1"/>
                  </p:cNvSpPr>
                  <p:nvPr/>
                </p:nvSpPr>
                <p:spPr bwMode="auto">
                  <a:xfrm>
                    <a:off x="4361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10" name="Line 1154"/>
                  <p:cNvSpPr>
                    <a:spLocks noChangeShapeType="1"/>
                  </p:cNvSpPr>
                  <p:nvPr/>
                </p:nvSpPr>
                <p:spPr bwMode="auto">
                  <a:xfrm>
                    <a:off x="4377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11" name="Line 1155"/>
                  <p:cNvSpPr>
                    <a:spLocks noChangeShapeType="1"/>
                  </p:cNvSpPr>
                  <p:nvPr/>
                </p:nvSpPr>
                <p:spPr bwMode="auto">
                  <a:xfrm>
                    <a:off x="4392" y="2254"/>
                    <a:ext cx="1" cy="12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12" name="Rectangle 1156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2245"/>
                    <a:ext cx="124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0.60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3" name="Rectangle 1157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2153"/>
                    <a:ext cx="124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0.80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4" name="Rectangle 1158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2061"/>
                    <a:ext cx="124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5" name="Rectangle 1159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1969"/>
                    <a:ext cx="124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1.20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6" name="Rectangle 1160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1878"/>
                    <a:ext cx="124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1.40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7" name="Rectangle 1161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1786"/>
                    <a:ext cx="124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1.60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8" name="Rectangle 1162"/>
                  <p:cNvSpPr>
                    <a:spLocks noChangeArrowheads="1"/>
                  </p:cNvSpPr>
                  <p:nvPr/>
                </p:nvSpPr>
                <p:spPr bwMode="auto">
                  <a:xfrm>
                    <a:off x="2040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19" name="Rectangle 1163"/>
                  <p:cNvSpPr>
                    <a:spLocks noChangeArrowheads="1"/>
                  </p:cNvSpPr>
                  <p:nvPr/>
                </p:nvSpPr>
                <p:spPr bwMode="auto">
                  <a:xfrm>
                    <a:off x="2214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-7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0" name="Rectangle 1164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1" name="Rectangle 1165"/>
                  <p:cNvSpPr>
                    <a:spLocks noChangeArrowheads="1"/>
                  </p:cNvSpPr>
                  <p:nvPr/>
                </p:nvSpPr>
                <p:spPr bwMode="auto">
                  <a:xfrm>
                    <a:off x="2498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-6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2" name="Rectangle 1166"/>
                  <p:cNvSpPr>
                    <a:spLocks noChangeArrowheads="1"/>
                  </p:cNvSpPr>
                  <p:nvPr/>
                </p:nvSpPr>
                <p:spPr bwMode="auto">
                  <a:xfrm>
                    <a:off x="2609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3" name="Rectangle 1167"/>
                  <p:cNvSpPr>
                    <a:spLocks noChangeArrowheads="1"/>
                  </p:cNvSpPr>
                  <p:nvPr/>
                </p:nvSpPr>
                <p:spPr bwMode="auto">
                  <a:xfrm>
                    <a:off x="2783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-5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4" name="Rectangle 1168"/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5" name="Rectangle 1169"/>
                  <p:cNvSpPr>
                    <a:spLocks noChangeArrowheads="1"/>
                  </p:cNvSpPr>
                  <p:nvPr/>
                </p:nvSpPr>
                <p:spPr bwMode="auto">
                  <a:xfrm>
                    <a:off x="3068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-4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6" name="Rectangle 1170"/>
                  <p:cNvSpPr>
                    <a:spLocks noChangeArrowheads="1"/>
                  </p:cNvSpPr>
                  <p:nvPr/>
                </p:nvSpPr>
                <p:spPr bwMode="auto">
                  <a:xfrm>
                    <a:off x="3178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7" name="Rectangle 1171"/>
                  <p:cNvSpPr>
                    <a:spLocks noChangeArrowheads="1"/>
                  </p:cNvSpPr>
                  <p:nvPr/>
                </p:nvSpPr>
                <p:spPr bwMode="auto">
                  <a:xfrm>
                    <a:off x="3352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-3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8" name="Rectangle 1172"/>
                  <p:cNvSpPr>
                    <a:spLocks noChangeArrowheads="1"/>
                  </p:cNvSpPr>
                  <p:nvPr/>
                </p:nvSpPr>
                <p:spPr bwMode="auto">
                  <a:xfrm>
                    <a:off x="3462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29" name="Rectangle 1173"/>
                  <p:cNvSpPr>
                    <a:spLocks noChangeArrowheads="1"/>
                  </p:cNvSpPr>
                  <p:nvPr/>
                </p:nvSpPr>
                <p:spPr bwMode="auto">
                  <a:xfrm>
                    <a:off x="3637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-2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0" name="Rectangle 1174"/>
                  <p:cNvSpPr>
                    <a:spLocks noChangeArrowheads="1"/>
                  </p:cNvSpPr>
                  <p:nvPr/>
                </p:nvSpPr>
                <p:spPr bwMode="auto">
                  <a:xfrm>
                    <a:off x="3747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1" name="Rectangle 1175"/>
                  <p:cNvSpPr>
                    <a:spLocks noChangeArrowheads="1"/>
                  </p:cNvSpPr>
                  <p:nvPr/>
                </p:nvSpPr>
                <p:spPr bwMode="auto">
                  <a:xfrm>
                    <a:off x="3921" y="2284"/>
                    <a:ext cx="42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2" name="Rectangle 1176"/>
                  <p:cNvSpPr>
                    <a:spLocks noChangeArrowheads="1"/>
                  </p:cNvSpPr>
                  <p:nvPr/>
                </p:nvSpPr>
                <p:spPr bwMode="auto">
                  <a:xfrm>
                    <a:off x="4031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3" name="Rectangle 1177"/>
                  <p:cNvSpPr>
                    <a:spLocks noChangeArrowheads="1"/>
                  </p:cNvSpPr>
                  <p:nvPr/>
                </p:nvSpPr>
                <p:spPr bwMode="auto">
                  <a:xfrm>
                    <a:off x="4206" y="2284"/>
                    <a:ext cx="31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4" name="Rectangle 1178"/>
                  <p:cNvSpPr>
                    <a:spLocks noChangeArrowheads="1"/>
                  </p:cNvSpPr>
                  <p:nvPr/>
                </p:nvSpPr>
                <p:spPr bwMode="auto">
                  <a:xfrm>
                    <a:off x="4316" y="2288"/>
                    <a:ext cx="178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5" name="Rectangle 1179"/>
                  <p:cNvSpPr>
                    <a:spLocks noChangeArrowheads="1"/>
                  </p:cNvSpPr>
                  <p:nvPr/>
                </p:nvSpPr>
                <p:spPr bwMode="auto">
                  <a:xfrm>
                    <a:off x="4490" y="2284"/>
                    <a:ext cx="31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6" name="Rectangle 1180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693" y="1923"/>
                    <a:ext cx="476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Correlation function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7" name="Rectangle 1181"/>
                  <p:cNvSpPr>
                    <a:spLocks noChangeArrowheads="1"/>
                  </p:cNvSpPr>
                  <p:nvPr/>
                </p:nvSpPr>
                <p:spPr bwMode="auto">
                  <a:xfrm>
                    <a:off x="3054" y="2334"/>
                    <a:ext cx="415" cy="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Delay time (sec.)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6238" name="Oval 1182"/>
                  <p:cNvSpPr>
                    <a:spLocks noChangeArrowheads="1"/>
                  </p:cNvSpPr>
                  <p:nvPr/>
                </p:nvSpPr>
                <p:spPr bwMode="auto">
                  <a:xfrm>
                    <a:off x="4030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39" name="Oval 1183"/>
                  <p:cNvSpPr>
                    <a:spLocks noChangeArrowheads="1"/>
                  </p:cNvSpPr>
                  <p:nvPr/>
                </p:nvSpPr>
                <p:spPr bwMode="auto">
                  <a:xfrm>
                    <a:off x="404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0" name="Oval 1184"/>
                  <p:cNvSpPr>
                    <a:spLocks noChangeArrowheads="1"/>
                  </p:cNvSpPr>
                  <p:nvPr/>
                </p:nvSpPr>
                <p:spPr bwMode="auto">
                  <a:xfrm>
                    <a:off x="4057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1" name="Oval 1185"/>
                  <p:cNvSpPr>
                    <a:spLocks noChangeArrowheads="1"/>
                  </p:cNvSpPr>
                  <p:nvPr/>
                </p:nvSpPr>
                <p:spPr bwMode="auto">
                  <a:xfrm>
                    <a:off x="4069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2" name="Oval 118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3" name="Oval 1187"/>
                  <p:cNvSpPr>
                    <a:spLocks noChangeArrowheads="1"/>
                  </p:cNvSpPr>
                  <p:nvPr/>
                </p:nvSpPr>
                <p:spPr bwMode="auto">
                  <a:xfrm>
                    <a:off x="4090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4" name="Oval 1188"/>
                  <p:cNvSpPr>
                    <a:spLocks noChangeArrowheads="1"/>
                  </p:cNvSpPr>
                  <p:nvPr/>
                </p:nvSpPr>
                <p:spPr bwMode="auto">
                  <a:xfrm>
                    <a:off x="4099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5" name="Oval 1189"/>
                  <p:cNvSpPr>
                    <a:spLocks noChangeArrowheads="1"/>
                  </p:cNvSpPr>
                  <p:nvPr/>
                </p:nvSpPr>
                <p:spPr bwMode="auto">
                  <a:xfrm>
                    <a:off x="4107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6" name="Oval 1190"/>
                  <p:cNvSpPr>
                    <a:spLocks noChangeArrowheads="1"/>
                  </p:cNvSpPr>
                  <p:nvPr/>
                </p:nvSpPr>
                <p:spPr bwMode="auto">
                  <a:xfrm>
                    <a:off x="4115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7" name="Oval 1191"/>
                  <p:cNvSpPr>
                    <a:spLocks noChangeArrowheads="1"/>
                  </p:cNvSpPr>
                  <p:nvPr/>
                </p:nvSpPr>
                <p:spPr bwMode="auto">
                  <a:xfrm>
                    <a:off x="413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8" name="Oval 1192"/>
                  <p:cNvSpPr>
                    <a:spLocks noChangeArrowheads="1"/>
                  </p:cNvSpPr>
                  <p:nvPr/>
                </p:nvSpPr>
                <p:spPr bwMode="auto">
                  <a:xfrm>
                    <a:off x="4143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49" name="Oval 1193"/>
                  <p:cNvSpPr>
                    <a:spLocks noChangeArrowheads="1"/>
                  </p:cNvSpPr>
                  <p:nvPr/>
                </p:nvSpPr>
                <p:spPr bwMode="auto">
                  <a:xfrm>
                    <a:off x="415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0" name="Oval 1194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1" name="Oval 1195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2" name="Oval 1196"/>
                  <p:cNvSpPr>
                    <a:spLocks noChangeArrowheads="1"/>
                  </p:cNvSpPr>
                  <p:nvPr/>
                </p:nvSpPr>
                <p:spPr bwMode="auto">
                  <a:xfrm>
                    <a:off x="418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3" name="Oval 1197"/>
                  <p:cNvSpPr>
                    <a:spLocks noChangeArrowheads="1"/>
                  </p:cNvSpPr>
                  <p:nvPr/>
                </p:nvSpPr>
                <p:spPr bwMode="auto">
                  <a:xfrm>
                    <a:off x="4193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4" name="Oval 1198"/>
                  <p:cNvSpPr>
                    <a:spLocks noChangeArrowheads="1"/>
                  </p:cNvSpPr>
                  <p:nvPr/>
                </p:nvSpPr>
                <p:spPr bwMode="auto">
                  <a:xfrm>
                    <a:off x="420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5" name="Oval 1199"/>
                  <p:cNvSpPr>
                    <a:spLocks noChangeArrowheads="1"/>
                  </p:cNvSpPr>
                  <p:nvPr/>
                </p:nvSpPr>
                <p:spPr bwMode="auto">
                  <a:xfrm>
                    <a:off x="421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6" name="Oval 1200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7" name="Oval 1201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8" name="Oval 1202"/>
                  <p:cNvSpPr>
                    <a:spLocks noChangeArrowheads="1"/>
                  </p:cNvSpPr>
                  <p:nvPr/>
                </p:nvSpPr>
                <p:spPr bwMode="auto">
                  <a:xfrm>
                    <a:off x="425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59" name="Oval 1203"/>
                  <p:cNvSpPr>
                    <a:spLocks noChangeArrowheads="1"/>
                  </p:cNvSpPr>
                  <p:nvPr/>
                </p:nvSpPr>
                <p:spPr bwMode="auto">
                  <a:xfrm>
                    <a:off x="426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0" name="Oval 1204"/>
                  <p:cNvSpPr>
                    <a:spLocks noChangeArrowheads="1"/>
                  </p:cNvSpPr>
                  <p:nvPr/>
                </p:nvSpPr>
                <p:spPr bwMode="auto">
                  <a:xfrm>
                    <a:off x="427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1" name="Oval 1205"/>
                  <p:cNvSpPr>
                    <a:spLocks noChangeArrowheads="1"/>
                  </p:cNvSpPr>
                  <p:nvPr/>
                </p:nvSpPr>
                <p:spPr bwMode="auto">
                  <a:xfrm>
                    <a:off x="4279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2" name="Oval 1206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3" name="Oval 1207"/>
                  <p:cNvSpPr>
                    <a:spLocks noChangeArrowheads="1"/>
                  </p:cNvSpPr>
                  <p:nvPr/>
                </p:nvSpPr>
                <p:spPr bwMode="auto">
                  <a:xfrm>
                    <a:off x="430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4" name="Oval 1208"/>
                  <p:cNvSpPr>
                    <a:spLocks noChangeArrowheads="1"/>
                  </p:cNvSpPr>
                  <p:nvPr/>
                </p:nvSpPr>
                <p:spPr bwMode="auto">
                  <a:xfrm>
                    <a:off x="4314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5" name="Oval 1209"/>
                  <p:cNvSpPr>
                    <a:spLocks noChangeArrowheads="1"/>
                  </p:cNvSpPr>
                  <p:nvPr/>
                </p:nvSpPr>
                <p:spPr bwMode="auto">
                  <a:xfrm>
                    <a:off x="432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6" name="Oval 1210"/>
                  <p:cNvSpPr>
                    <a:spLocks noChangeArrowheads="1"/>
                  </p:cNvSpPr>
                  <p:nvPr/>
                </p:nvSpPr>
                <p:spPr bwMode="auto">
                  <a:xfrm>
                    <a:off x="4337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7" name="Oval 1211"/>
                  <p:cNvSpPr>
                    <a:spLocks noChangeArrowheads="1"/>
                  </p:cNvSpPr>
                  <p:nvPr/>
                </p:nvSpPr>
                <p:spPr bwMode="auto">
                  <a:xfrm>
                    <a:off x="4347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8" name="Oval 1212"/>
                  <p:cNvSpPr>
                    <a:spLocks noChangeArrowheads="1"/>
                  </p:cNvSpPr>
                  <p:nvPr/>
                </p:nvSpPr>
                <p:spPr bwMode="auto">
                  <a:xfrm>
                    <a:off x="435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69" name="Oval 1213"/>
                  <p:cNvSpPr>
                    <a:spLocks noChangeArrowheads="1"/>
                  </p:cNvSpPr>
                  <p:nvPr/>
                </p:nvSpPr>
                <p:spPr bwMode="auto">
                  <a:xfrm>
                    <a:off x="436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0" name="Oval 1214"/>
                  <p:cNvSpPr>
                    <a:spLocks noChangeArrowheads="1"/>
                  </p:cNvSpPr>
                  <p:nvPr/>
                </p:nvSpPr>
                <p:spPr bwMode="auto">
                  <a:xfrm>
                    <a:off x="4373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1" name="Oval 1215"/>
                  <p:cNvSpPr>
                    <a:spLocks noChangeArrowheads="1"/>
                  </p:cNvSpPr>
                  <p:nvPr/>
                </p:nvSpPr>
                <p:spPr bwMode="auto">
                  <a:xfrm>
                    <a:off x="4387" y="2537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2" name="Line 1216"/>
                  <p:cNvSpPr>
                    <a:spLocks noChangeShapeType="1"/>
                  </p:cNvSpPr>
                  <p:nvPr/>
                </p:nvSpPr>
                <p:spPr bwMode="auto">
                  <a:xfrm>
                    <a:off x="402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3" name="Line 1217"/>
                  <p:cNvSpPr>
                    <a:spLocks noChangeShapeType="1"/>
                  </p:cNvSpPr>
                  <p:nvPr/>
                </p:nvSpPr>
                <p:spPr bwMode="auto">
                  <a:xfrm>
                    <a:off x="402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4" name="Line 1218"/>
                  <p:cNvSpPr>
                    <a:spLocks noChangeShapeType="1"/>
                  </p:cNvSpPr>
                  <p:nvPr/>
                </p:nvSpPr>
                <p:spPr bwMode="auto">
                  <a:xfrm>
                    <a:off x="403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5" name="Line 1219"/>
                  <p:cNvSpPr>
                    <a:spLocks noChangeShapeType="1"/>
                  </p:cNvSpPr>
                  <p:nvPr/>
                </p:nvSpPr>
                <p:spPr bwMode="auto">
                  <a:xfrm>
                    <a:off x="404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6" name="Line 1220"/>
                  <p:cNvSpPr>
                    <a:spLocks noChangeShapeType="1"/>
                  </p:cNvSpPr>
                  <p:nvPr/>
                </p:nvSpPr>
                <p:spPr bwMode="auto">
                  <a:xfrm>
                    <a:off x="404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7" name="Line 1221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8" name="Line 1222"/>
                  <p:cNvSpPr>
                    <a:spLocks noChangeShapeType="1"/>
                  </p:cNvSpPr>
                  <p:nvPr/>
                </p:nvSpPr>
                <p:spPr bwMode="auto">
                  <a:xfrm>
                    <a:off x="405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79" name="Line 1223"/>
                  <p:cNvSpPr>
                    <a:spLocks noChangeShapeType="1"/>
                  </p:cNvSpPr>
                  <p:nvPr/>
                </p:nvSpPr>
                <p:spPr bwMode="auto">
                  <a:xfrm>
                    <a:off x="405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0" name="Line 1224"/>
                  <p:cNvSpPr>
                    <a:spLocks noChangeShapeType="1"/>
                  </p:cNvSpPr>
                  <p:nvPr/>
                </p:nvSpPr>
                <p:spPr bwMode="auto">
                  <a:xfrm>
                    <a:off x="406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1" name="Line 1225"/>
                  <p:cNvSpPr>
                    <a:spLocks noChangeShapeType="1"/>
                  </p:cNvSpPr>
                  <p:nvPr/>
                </p:nvSpPr>
                <p:spPr bwMode="auto">
                  <a:xfrm>
                    <a:off x="406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2" name="Line 1226"/>
                  <p:cNvSpPr>
                    <a:spLocks noChangeShapeType="1"/>
                  </p:cNvSpPr>
                  <p:nvPr/>
                </p:nvSpPr>
                <p:spPr bwMode="auto">
                  <a:xfrm>
                    <a:off x="406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3" name="Line 1227"/>
                  <p:cNvSpPr>
                    <a:spLocks noChangeShapeType="1"/>
                  </p:cNvSpPr>
                  <p:nvPr/>
                </p:nvSpPr>
                <p:spPr bwMode="auto">
                  <a:xfrm>
                    <a:off x="407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4" name="Line 1228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5" name="Line 1229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6" name="Line 12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8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7" name="Line 1231"/>
                  <p:cNvSpPr>
                    <a:spLocks noChangeShapeType="1"/>
                  </p:cNvSpPr>
                  <p:nvPr/>
                </p:nvSpPr>
                <p:spPr bwMode="auto">
                  <a:xfrm>
                    <a:off x="408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8" name="Line 1232"/>
                  <p:cNvSpPr>
                    <a:spLocks noChangeShapeType="1"/>
                  </p:cNvSpPr>
                  <p:nvPr/>
                </p:nvSpPr>
                <p:spPr bwMode="auto">
                  <a:xfrm>
                    <a:off x="408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89" name="Line 1233"/>
                  <p:cNvSpPr>
                    <a:spLocks noChangeShapeType="1"/>
                  </p:cNvSpPr>
                  <p:nvPr/>
                </p:nvSpPr>
                <p:spPr bwMode="auto">
                  <a:xfrm>
                    <a:off x="409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0" name="Line 1234"/>
                  <p:cNvSpPr>
                    <a:spLocks noChangeShapeType="1"/>
                  </p:cNvSpPr>
                  <p:nvPr/>
                </p:nvSpPr>
                <p:spPr bwMode="auto">
                  <a:xfrm>
                    <a:off x="409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1" name="Line 1235"/>
                  <p:cNvSpPr>
                    <a:spLocks noChangeShapeType="1"/>
                  </p:cNvSpPr>
                  <p:nvPr/>
                </p:nvSpPr>
                <p:spPr bwMode="auto">
                  <a:xfrm>
                    <a:off x="409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2" name="Line 123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3" name="Line 1237"/>
                  <p:cNvSpPr>
                    <a:spLocks noChangeShapeType="1"/>
                  </p:cNvSpPr>
                  <p:nvPr/>
                </p:nvSpPr>
                <p:spPr bwMode="auto">
                  <a:xfrm>
                    <a:off x="4106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4" name="Line 1238"/>
                  <p:cNvSpPr>
                    <a:spLocks noChangeShapeType="1"/>
                  </p:cNvSpPr>
                  <p:nvPr/>
                </p:nvSpPr>
                <p:spPr bwMode="auto">
                  <a:xfrm>
                    <a:off x="4106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5" name="Line 1239"/>
                  <p:cNvSpPr>
                    <a:spLocks noChangeShapeType="1"/>
                  </p:cNvSpPr>
                  <p:nvPr/>
                </p:nvSpPr>
                <p:spPr bwMode="auto">
                  <a:xfrm>
                    <a:off x="411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6" name="Line 1240"/>
                  <p:cNvSpPr>
                    <a:spLocks noChangeShapeType="1"/>
                  </p:cNvSpPr>
                  <p:nvPr/>
                </p:nvSpPr>
                <p:spPr bwMode="auto">
                  <a:xfrm>
                    <a:off x="411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7" name="Line 1241"/>
                  <p:cNvSpPr>
                    <a:spLocks noChangeShapeType="1"/>
                  </p:cNvSpPr>
                  <p:nvPr/>
                </p:nvSpPr>
                <p:spPr bwMode="auto">
                  <a:xfrm>
                    <a:off x="411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8" name="Line 1242"/>
                  <p:cNvSpPr>
                    <a:spLocks noChangeShapeType="1"/>
                  </p:cNvSpPr>
                  <p:nvPr/>
                </p:nvSpPr>
                <p:spPr bwMode="auto">
                  <a:xfrm>
                    <a:off x="412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299" name="Line 1243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0" name="Line 1244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1" name="Line 12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3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2" name="Line 1246"/>
                  <p:cNvSpPr>
                    <a:spLocks noChangeShapeType="1"/>
                  </p:cNvSpPr>
                  <p:nvPr/>
                </p:nvSpPr>
                <p:spPr bwMode="auto">
                  <a:xfrm>
                    <a:off x="414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6504" name="Group 1448"/>
                <p:cNvGrpSpPr>
                  <a:grpSpLocks/>
                </p:cNvGrpSpPr>
                <p:nvPr/>
              </p:nvGrpSpPr>
              <p:grpSpPr bwMode="auto">
                <a:xfrm>
                  <a:off x="2129" y="1806"/>
                  <a:ext cx="2277" cy="741"/>
                  <a:chOff x="2129" y="1806"/>
                  <a:chExt cx="2277" cy="741"/>
                </a:xfrm>
              </p:grpSpPr>
              <p:sp>
                <p:nvSpPr>
                  <p:cNvPr id="46304" name="Line 1248"/>
                  <p:cNvSpPr>
                    <a:spLocks noChangeShapeType="1"/>
                  </p:cNvSpPr>
                  <p:nvPr/>
                </p:nvSpPr>
                <p:spPr bwMode="auto">
                  <a:xfrm>
                    <a:off x="414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5" name="Line 1249"/>
                  <p:cNvSpPr>
                    <a:spLocks noChangeShapeType="1"/>
                  </p:cNvSpPr>
                  <p:nvPr/>
                </p:nvSpPr>
                <p:spPr bwMode="auto">
                  <a:xfrm>
                    <a:off x="414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6" name="Line 1250"/>
                  <p:cNvSpPr>
                    <a:spLocks noChangeShapeType="1"/>
                  </p:cNvSpPr>
                  <p:nvPr/>
                </p:nvSpPr>
                <p:spPr bwMode="auto">
                  <a:xfrm>
                    <a:off x="415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7" name="Line 1251"/>
                  <p:cNvSpPr>
                    <a:spLocks noChangeShapeType="1"/>
                  </p:cNvSpPr>
                  <p:nvPr/>
                </p:nvSpPr>
                <p:spPr bwMode="auto">
                  <a:xfrm>
                    <a:off x="415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8" name="Line 1252"/>
                  <p:cNvSpPr>
                    <a:spLocks noChangeShapeType="1"/>
                  </p:cNvSpPr>
                  <p:nvPr/>
                </p:nvSpPr>
                <p:spPr bwMode="auto">
                  <a:xfrm>
                    <a:off x="416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09" name="Line 1253"/>
                  <p:cNvSpPr>
                    <a:spLocks noChangeShapeType="1"/>
                  </p:cNvSpPr>
                  <p:nvPr/>
                </p:nvSpPr>
                <p:spPr bwMode="auto">
                  <a:xfrm>
                    <a:off x="4164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0" name="Line 1254"/>
                  <p:cNvSpPr>
                    <a:spLocks noChangeShapeType="1"/>
                  </p:cNvSpPr>
                  <p:nvPr/>
                </p:nvSpPr>
                <p:spPr bwMode="auto">
                  <a:xfrm>
                    <a:off x="4164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1" name="Line 1255"/>
                  <p:cNvSpPr>
                    <a:spLocks noChangeShapeType="1"/>
                  </p:cNvSpPr>
                  <p:nvPr/>
                </p:nvSpPr>
                <p:spPr bwMode="auto">
                  <a:xfrm>
                    <a:off x="417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2" name="Line 1256"/>
                  <p:cNvSpPr>
                    <a:spLocks noChangeShapeType="1"/>
                  </p:cNvSpPr>
                  <p:nvPr/>
                </p:nvSpPr>
                <p:spPr bwMode="auto">
                  <a:xfrm>
                    <a:off x="4174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3" name="Line 1257"/>
                  <p:cNvSpPr>
                    <a:spLocks noChangeShapeType="1"/>
                  </p:cNvSpPr>
                  <p:nvPr/>
                </p:nvSpPr>
                <p:spPr bwMode="auto">
                  <a:xfrm>
                    <a:off x="4174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4" name="Line 1258"/>
                  <p:cNvSpPr>
                    <a:spLocks noChangeShapeType="1"/>
                  </p:cNvSpPr>
                  <p:nvPr/>
                </p:nvSpPr>
                <p:spPr bwMode="auto">
                  <a:xfrm>
                    <a:off x="418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5" name="Line 1259"/>
                  <p:cNvSpPr>
                    <a:spLocks noChangeShapeType="1"/>
                  </p:cNvSpPr>
                  <p:nvPr/>
                </p:nvSpPr>
                <p:spPr bwMode="auto">
                  <a:xfrm>
                    <a:off x="418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6" name="Line 1260"/>
                  <p:cNvSpPr>
                    <a:spLocks noChangeShapeType="1"/>
                  </p:cNvSpPr>
                  <p:nvPr/>
                </p:nvSpPr>
                <p:spPr bwMode="auto">
                  <a:xfrm>
                    <a:off x="418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7" name="Line 1261"/>
                  <p:cNvSpPr>
                    <a:spLocks noChangeShapeType="1"/>
                  </p:cNvSpPr>
                  <p:nvPr/>
                </p:nvSpPr>
                <p:spPr bwMode="auto">
                  <a:xfrm>
                    <a:off x="419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8" name="Line 1262"/>
                  <p:cNvSpPr>
                    <a:spLocks noChangeShapeType="1"/>
                  </p:cNvSpPr>
                  <p:nvPr/>
                </p:nvSpPr>
                <p:spPr bwMode="auto">
                  <a:xfrm>
                    <a:off x="419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19" name="Line 1263"/>
                  <p:cNvSpPr>
                    <a:spLocks noChangeShapeType="1"/>
                  </p:cNvSpPr>
                  <p:nvPr/>
                </p:nvSpPr>
                <p:spPr bwMode="auto">
                  <a:xfrm>
                    <a:off x="419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0" name="Line 1264"/>
                  <p:cNvSpPr>
                    <a:spLocks noChangeShapeType="1"/>
                  </p:cNvSpPr>
                  <p:nvPr/>
                </p:nvSpPr>
                <p:spPr bwMode="auto">
                  <a:xfrm>
                    <a:off x="419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1" name="Line 1265"/>
                  <p:cNvSpPr>
                    <a:spLocks noChangeShapeType="1"/>
                  </p:cNvSpPr>
                  <p:nvPr/>
                </p:nvSpPr>
                <p:spPr bwMode="auto">
                  <a:xfrm>
                    <a:off x="420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2" name="Line 1266"/>
                  <p:cNvSpPr>
                    <a:spLocks noChangeShapeType="1"/>
                  </p:cNvSpPr>
                  <p:nvPr/>
                </p:nvSpPr>
                <p:spPr bwMode="auto">
                  <a:xfrm>
                    <a:off x="420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3" name="Line 1267"/>
                  <p:cNvSpPr>
                    <a:spLocks noChangeShapeType="1"/>
                  </p:cNvSpPr>
                  <p:nvPr/>
                </p:nvSpPr>
                <p:spPr bwMode="auto">
                  <a:xfrm>
                    <a:off x="420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4" name="Line 1268"/>
                  <p:cNvSpPr>
                    <a:spLocks noChangeShapeType="1"/>
                  </p:cNvSpPr>
                  <p:nvPr/>
                </p:nvSpPr>
                <p:spPr bwMode="auto">
                  <a:xfrm>
                    <a:off x="4214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5" name="Line 1269"/>
                  <p:cNvSpPr>
                    <a:spLocks noChangeShapeType="1"/>
                  </p:cNvSpPr>
                  <p:nvPr/>
                </p:nvSpPr>
                <p:spPr bwMode="auto">
                  <a:xfrm>
                    <a:off x="4214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6" name="Line 1270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7" name="Line 1271"/>
                  <p:cNvSpPr>
                    <a:spLocks noChangeShapeType="1"/>
                  </p:cNvSpPr>
                  <p:nvPr/>
                </p:nvSpPr>
                <p:spPr bwMode="auto">
                  <a:xfrm>
                    <a:off x="422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8" name="Line 1272"/>
                  <p:cNvSpPr>
                    <a:spLocks noChangeShapeType="1"/>
                  </p:cNvSpPr>
                  <p:nvPr/>
                </p:nvSpPr>
                <p:spPr bwMode="auto">
                  <a:xfrm>
                    <a:off x="422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29" name="Line 1273"/>
                  <p:cNvSpPr>
                    <a:spLocks noChangeShapeType="1"/>
                  </p:cNvSpPr>
                  <p:nvPr/>
                </p:nvSpPr>
                <p:spPr bwMode="auto">
                  <a:xfrm>
                    <a:off x="423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0" name="Line 1274"/>
                  <p:cNvSpPr>
                    <a:spLocks noChangeShapeType="1"/>
                  </p:cNvSpPr>
                  <p:nvPr/>
                </p:nvSpPr>
                <p:spPr bwMode="auto">
                  <a:xfrm>
                    <a:off x="423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1" name="Line 1275"/>
                  <p:cNvSpPr>
                    <a:spLocks noChangeShapeType="1"/>
                  </p:cNvSpPr>
                  <p:nvPr/>
                </p:nvSpPr>
                <p:spPr bwMode="auto">
                  <a:xfrm>
                    <a:off x="423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2" name="Line 1276"/>
                  <p:cNvSpPr>
                    <a:spLocks noChangeShapeType="1"/>
                  </p:cNvSpPr>
                  <p:nvPr/>
                </p:nvSpPr>
                <p:spPr bwMode="auto">
                  <a:xfrm>
                    <a:off x="424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3" name="Line 1277"/>
                  <p:cNvSpPr>
                    <a:spLocks noChangeShapeType="1"/>
                  </p:cNvSpPr>
                  <p:nvPr/>
                </p:nvSpPr>
                <p:spPr bwMode="auto">
                  <a:xfrm>
                    <a:off x="425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4" name="Line 1278"/>
                  <p:cNvSpPr>
                    <a:spLocks noChangeShapeType="1"/>
                  </p:cNvSpPr>
                  <p:nvPr/>
                </p:nvSpPr>
                <p:spPr bwMode="auto">
                  <a:xfrm>
                    <a:off x="425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5" name="Line 1279"/>
                  <p:cNvSpPr>
                    <a:spLocks noChangeShapeType="1"/>
                  </p:cNvSpPr>
                  <p:nvPr/>
                </p:nvSpPr>
                <p:spPr bwMode="auto">
                  <a:xfrm>
                    <a:off x="425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6" name="Line 1280"/>
                  <p:cNvSpPr>
                    <a:spLocks noChangeShapeType="1"/>
                  </p:cNvSpPr>
                  <p:nvPr/>
                </p:nvSpPr>
                <p:spPr bwMode="auto">
                  <a:xfrm>
                    <a:off x="426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7" name="Line 1281"/>
                  <p:cNvSpPr>
                    <a:spLocks noChangeShapeType="1"/>
                  </p:cNvSpPr>
                  <p:nvPr/>
                </p:nvSpPr>
                <p:spPr bwMode="auto">
                  <a:xfrm>
                    <a:off x="426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8" name="Line 1282"/>
                  <p:cNvSpPr>
                    <a:spLocks noChangeShapeType="1"/>
                  </p:cNvSpPr>
                  <p:nvPr/>
                </p:nvSpPr>
                <p:spPr bwMode="auto">
                  <a:xfrm>
                    <a:off x="426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39" name="Line 1283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0" name="Line 1284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1" name="Line 1285"/>
                  <p:cNvSpPr>
                    <a:spLocks noChangeShapeType="1"/>
                  </p:cNvSpPr>
                  <p:nvPr/>
                </p:nvSpPr>
                <p:spPr bwMode="auto">
                  <a:xfrm>
                    <a:off x="427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2" name="Line 1286"/>
                  <p:cNvSpPr>
                    <a:spLocks noChangeShapeType="1"/>
                  </p:cNvSpPr>
                  <p:nvPr/>
                </p:nvSpPr>
                <p:spPr bwMode="auto">
                  <a:xfrm>
                    <a:off x="427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3" name="Line 1287"/>
                  <p:cNvSpPr>
                    <a:spLocks noChangeShapeType="1"/>
                  </p:cNvSpPr>
                  <p:nvPr/>
                </p:nvSpPr>
                <p:spPr bwMode="auto">
                  <a:xfrm>
                    <a:off x="427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4" name="Line 1288"/>
                  <p:cNvSpPr>
                    <a:spLocks noChangeShapeType="1"/>
                  </p:cNvSpPr>
                  <p:nvPr/>
                </p:nvSpPr>
                <p:spPr bwMode="auto">
                  <a:xfrm>
                    <a:off x="428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5" name="Line 128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6" name="Line 129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7" name="Line 1291"/>
                  <p:cNvSpPr>
                    <a:spLocks noChangeShapeType="1"/>
                  </p:cNvSpPr>
                  <p:nvPr/>
                </p:nvSpPr>
                <p:spPr bwMode="auto">
                  <a:xfrm>
                    <a:off x="429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8" name="Line 1292"/>
                  <p:cNvSpPr>
                    <a:spLocks noChangeShapeType="1"/>
                  </p:cNvSpPr>
                  <p:nvPr/>
                </p:nvSpPr>
                <p:spPr bwMode="auto">
                  <a:xfrm>
                    <a:off x="430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49" name="Line 1293"/>
                  <p:cNvSpPr>
                    <a:spLocks noChangeShapeType="1"/>
                  </p:cNvSpPr>
                  <p:nvPr/>
                </p:nvSpPr>
                <p:spPr bwMode="auto">
                  <a:xfrm>
                    <a:off x="430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0" name="Line 1294"/>
                  <p:cNvSpPr>
                    <a:spLocks noChangeShapeType="1"/>
                  </p:cNvSpPr>
                  <p:nvPr/>
                </p:nvSpPr>
                <p:spPr bwMode="auto">
                  <a:xfrm>
                    <a:off x="430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1" name="Line 1295"/>
                  <p:cNvSpPr>
                    <a:spLocks noChangeShapeType="1"/>
                  </p:cNvSpPr>
                  <p:nvPr/>
                </p:nvSpPr>
                <p:spPr bwMode="auto">
                  <a:xfrm>
                    <a:off x="431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2" name="Line 1296"/>
                  <p:cNvSpPr>
                    <a:spLocks noChangeShapeType="1"/>
                  </p:cNvSpPr>
                  <p:nvPr/>
                </p:nvSpPr>
                <p:spPr bwMode="auto">
                  <a:xfrm>
                    <a:off x="431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3" name="Line 129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4" name="Line 1298"/>
                  <p:cNvSpPr>
                    <a:spLocks noChangeShapeType="1"/>
                  </p:cNvSpPr>
                  <p:nvPr/>
                </p:nvSpPr>
                <p:spPr bwMode="auto">
                  <a:xfrm>
                    <a:off x="432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5" name="Line 1299"/>
                  <p:cNvSpPr>
                    <a:spLocks noChangeShapeType="1"/>
                  </p:cNvSpPr>
                  <p:nvPr/>
                </p:nvSpPr>
                <p:spPr bwMode="auto">
                  <a:xfrm>
                    <a:off x="432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6" name="Line 1300"/>
                  <p:cNvSpPr>
                    <a:spLocks noChangeShapeType="1"/>
                  </p:cNvSpPr>
                  <p:nvPr/>
                </p:nvSpPr>
                <p:spPr bwMode="auto">
                  <a:xfrm>
                    <a:off x="433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7" name="Line 1301"/>
                  <p:cNvSpPr>
                    <a:spLocks noChangeShapeType="1"/>
                  </p:cNvSpPr>
                  <p:nvPr/>
                </p:nvSpPr>
                <p:spPr bwMode="auto">
                  <a:xfrm>
                    <a:off x="433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8" name="Line 1302"/>
                  <p:cNvSpPr>
                    <a:spLocks noChangeShapeType="1"/>
                  </p:cNvSpPr>
                  <p:nvPr/>
                </p:nvSpPr>
                <p:spPr bwMode="auto">
                  <a:xfrm>
                    <a:off x="433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59" name="Line 1303"/>
                  <p:cNvSpPr>
                    <a:spLocks noChangeShapeType="1"/>
                  </p:cNvSpPr>
                  <p:nvPr/>
                </p:nvSpPr>
                <p:spPr bwMode="auto">
                  <a:xfrm>
                    <a:off x="434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0" name="Line 1304"/>
                  <p:cNvSpPr>
                    <a:spLocks noChangeShapeType="1"/>
                  </p:cNvSpPr>
                  <p:nvPr/>
                </p:nvSpPr>
                <p:spPr bwMode="auto">
                  <a:xfrm>
                    <a:off x="4345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1" name="Line 1305"/>
                  <p:cNvSpPr>
                    <a:spLocks noChangeShapeType="1"/>
                  </p:cNvSpPr>
                  <p:nvPr/>
                </p:nvSpPr>
                <p:spPr bwMode="auto">
                  <a:xfrm>
                    <a:off x="4345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2" name="Line 1306"/>
                  <p:cNvSpPr>
                    <a:spLocks noChangeShapeType="1"/>
                  </p:cNvSpPr>
                  <p:nvPr/>
                </p:nvSpPr>
                <p:spPr bwMode="auto">
                  <a:xfrm>
                    <a:off x="435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3" name="Line 1307"/>
                  <p:cNvSpPr>
                    <a:spLocks noChangeShapeType="1"/>
                  </p:cNvSpPr>
                  <p:nvPr/>
                </p:nvSpPr>
                <p:spPr bwMode="auto">
                  <a:xfrm>
                    <a:off x="435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4" name="Line 1308"/>
                  <p:cNvSpPr>
                    <a:spLocks noChangeShapeType="1"/>
                  </p:cNvSpPr>
                  <p:nvPr/>
                </p:nvSpPr>
                <p:spPr bwMode="auto">
                  <a:xfrm>
                    <a:off x="435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5" name="Line 1309"/>
                  <p:cNvSpPr>
                    <a:spLocks noChangeShapeType="1"/>
                  </p:cNvSpPr>
                  <p:nvPr/>
                </p:nvSpPr>
                <p:spPr bwMode="auto">
                  <a:xfrm>
                    <a:off x="436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6" name="Line 1310"/>
                  <p:cNvSpPr>
                    <a:spLocks noChangeShapeType="1"/>
                  </p:cNvSpPr>
                  <p:nvPr/>
                </p:nvSpPr>
                <p:spPr bwMode="auto">
                  <a:xfrm>
                    <a:off x="436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7" name="Line 1311"/>
                  <p:cNvSpPr>
                    <a:spLocks noChangeShapeType="1"/>
                  </p:cNvSpPr>
                  <p:nvPr/>
                </p:nvSpPr>
                <p:spPr bwMode="auto">
                  <a:xfrm>
                    <a:off x="436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8" name="Line 1312"/>
                  <p:cNvSpPr>
                    <a:spLocks noChangeShapeType="1"/>
                  </p:cNvSpPr>
                  <p:nvPr/>
                </p:nvSpPr>
                <p:spPr bwMode="auto">
                  <a:xfrm>
                    <a:off x="437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69" name="Line 1313"/>
                  <p:cNvSpPr>
                    <a:spLocks noChangeShapeType="1"/>
                  </p:cNvSpPr>
                  <p:nvPr/>
                </p:nvSpPr>
                <p:spPr bwMode="auto">
                  <a:xfrm>
                    <a:off x="4371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0" name="Line 1314"/>
                  <p:cNvSpPr>
                    <a:spLocks noChangeShapeType="1"/>
                  </p:cNvSpPr>
                  <p:nvPr/>
                </p:nvSpPr>
                <p:spPr bwMode="auto">
                  <a:xfrm>
                    <a:off x="4371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1" name="Line 1315"/>
                  <p:cNvSpPr>
                    <a:spLocks noChangeShapeType="1"/>
                  </p:cNvSpPr>
                  <p:nvPr/>
                </p:nvSpPr>
                <p:spPr bwMode="auto">
                  <a:xfrm>
                    <a:off x="437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2" name="Line 1316"/>
                  <p:cNvSpPr>
                    <a:spLocks noChangeShapeType="1"/>
                  </p:cNvSpPr>
                  <p:nvPr/>
                </p:nvSpPr>
                <p:spPr bwMode="auto">
                  <a:xfrm>
                    <a:off x="4386" y="254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3" name="Line 1317"/>
                  <p:cNvSpPr>
                    <a:spLocks noChangeShapeType="1"/>
                  </p:cNvSpPr>
                  <p:nvPr/>
                </p:nvSpPr>
                <p:spPr bwMode="auto">
                  <a:xfrm>
                    <a:off x="4386" y="254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4" name="Line 1318"/>
                  <p:cNvSpPr>
                    <a:spLocks noChangeShapeType="1"/>
                  </p:cNvSpPr>
                  <p:nvPr/>
                </p:nvSpPr>
                <p:spPr bwMode="auto">
                  <a:xfrm>
                    <a:off x="4392" y="254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5" name="Oval 1319"/>
                  <p:cNvSpPr>
                    <a:spLocks noChangeArrowheads="1"/>
                  </p:cNvSpPr>
                  <p:nvPr/>
                </p:nvSpPr>
                <p:spPr bwMode="auto">
                  <a:xfrm>
                    <a:off x="4030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6" name="Oval 1320"/>
                  <p:cNvSpPr>
                    <a:spLocks noChangeArrowheads="1"/>
                  </p:cNvSpPr>
                  <p:nvPr/>
                </p:nvSpPr>
                <p:spPr bwMode="auto">
                  <a:xfrm>
                    <a:off x="404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7" name="Oval 1321"/>
                  <p:cNvSpPr>
                    <a:spLocks noChangeArrowheads="1"/>
                  </p:cNvSpPr>
                  <p:nvPr/>
                </p:nvSpPr>
                <p:spPr bwMode="auto">
                  <a:xfrm>
                    <a:off x="4057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8" name="Oval 1322"/>
                  <p:cNvSpPr>
                    <a:spLocks noChangeArrowheads="1"/>
                  </p:cNvSpPr>
                  <p:nvPr/>
                </p:nvSpPr>
                <p:spPr bwMode="auto">
                  <a:xfrm>
                    <a:off x="4069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79" name="Oval 1323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0" name="Oval 1324"/>
                  <p:cNvSpPr>
                    <a:spLocks noChangeArrowheads="1"/>
                  </p:cNvSpPr>
                  <p:nvPr/>
                </p:nvSpPr>
                <p:spPr bwMode="auto">
                  <a:xfrm>
                    <a:off x="4090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1" name="Oval 1325"/>
                  <p:cNvSpPr>
                    <a:spLocks noChangeArrowheads="1"/>
                  </p:cNvSpPr>
                  <p:nvPr/>
                </p:nvSpPr>
                <p:spPr bwMode="auto">
                  <a:xfrm>
                    <a:off x="4099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2" name="Oval 1326"/>
                  <p:cNvSpPr>
                    <a:spLocks noChangeArrowheads="1"/>
                  </p:cNvSpPr>
                  <p:nvPr/>
                </p:nvSpPr>
                <p:spPr bwMode="auto">
                  <a:xfrm>
                    <a:off x="4107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3" name="Oval 1327"/>
                  <p:cNvSpPr>
                    <a:spLocks noChangeArrowheads="1"/>
                  </p:cNvSpPr>
                  <p:nvPr/>
                </p:nvSpPr>
                <p:spPr bwMode="auto">
                  <a:xfrm>
                    <a:off x="4115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4" name="Oval 1328"/>
                  <p:cNvSpPr>
                    <a:spLocks noChangeArrowheads="1"/>
                  </p:cNvSpPr>
                  <p:nvPr/>
                </p:nvSpPr>
                <p:spPr bwMode="auto">
                  <a:xfrm>
                    <a:off x="413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5" name="Oval 1329"/>
                  <p:cNvSpPr>
                    <a:spLocks noChangeArrowheads="1"/>
                  </p:cNvSpPr>
                  <p:nvPr/>
                </p:nvSpPr>
                <p:spPr bwMode="auto">
                  <a:xfrm>
                    <a:off x="4143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6" name="Oval 1330"/>
                  <p:cNvSpPr>
                    <a:spLocks noChangeArrowheads="1"/>
                  </p:cNvSpPr>
                  <p:nvPr/>
                </p:nvSpPr>
                <p:spPr bwMode="auto">
                  <a:xfrm>
                    <a:off x="415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7" name="Oval 1331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8" name="Oval 1332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89" name="Oval 1333"/>
                  <p:cNvSpPr>
                    <a:spLocks noChangeArrowheads="1"/>
                  </p:cNvSpPr>
                  <p:nvPr/>
                </p:nvSpPr>
                <p:spPr bwMode="auto">
                  <a:xfrm>
                    <a:off x="418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0" name="Oval 1334"/>
                  <p:cNvSpPr>
                    <a:spLocks noChangeArrowheads="1"/>
                  </p:cNvSpPr>
                  <p:nvPr/>
                </p:nvSpPr>
                <p:spPr bwMode="auto">
                  <a:xfrm>
                    <a:off x="4193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1" name="Oval 1335"/>
                  <p:cNvSpPr>
                    <a:spLocks noChangeArrowheads="1"/>
                  </p:cNvSpPr>
                  <p:nvPr/>
                </p:nvSpPr>
                <p:spPr bwMode="auto">
                  <a:xfrm>
                    <a:off x="420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2" name="Oval 1336"/>
                  <p:cNvSpPr>
                    <a:spLocks noChangeArrowheads="1"/>
                  </p:cNvSpPr>
                  <p:nvPr/>
                </p:nvSpPr>
                <p:spPr bwMode="auto">
                  <a:xfrm>
                    <a:off x="421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3" name="Oval 1337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4" name="Oval 1338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5" name="Oval 1339"/>
                  <p:cNvSpPr>
                    <a:spLocks noChangeArrowheads="1"/>
                  </p:cNvSpPr>
                  <p:nvPr/>
                </p:nvSpPr>
                <p:spPr bwMode="auto">
                  <a:xfrm>
                    <a:off x="425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6" name="Oval 1340"/>
                  <p:cNvSpPr>
                    <a:spLocks noChangeArrowheads="1"/>
                  </p:cNvSpPr>
                  <p:nvPr/>
                </p:nvSpPr>
                <p:spPr bwMode="auto">
                  <a:xfrm>
                    <a:off x="426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7" name="Oval 1341"/>
                  <p:cNvSpPr>
                    <a:spLocks noChangeArrowheads="1"/>
                  </p:cNvSpPr>
                  <p:nvPr/>
                </p:nvSpPr>
                <p:spPr bwMode="auto">
                  <a:xfrm>
                    <a:off x="4270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8" name="Oval 1342"/>
                  <p:cNvSpPr>
                    <a:spLocks noChangeArrowheads="1"/>
                  </p:cNvSpPr>
                  <p:nvPr/>
                </p:nvSpPr>
                <p:spPr bwMode="auto">
                  <a:xfrm>
                    <a:off x="4279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399" name="Oval 1343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0" name="Oval 1344"/>
                  <p:cNvSpPr>
                    <a:spLocks noChangeArrowheads="1"/>
                  </p:cNvSpPr>
                  <p:nvPr/>
                </p:nvSpPr>
                <p:spPr bwMode="auto">
                  <a:xfrm>
                    <a:off x="4301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1" name="Oval 1345"/>
                  <p:cNvSpPr>
                    <a:spLocks noChangeArrowheads="1"/>
                  </p:cNvSpPr>
                  <p:nvPr/>
                </p:nvSpPr>
                <p:spPr bwMode="auto">
                  <a:xfrm>
                    <a:off x="4314" y="2078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2" name="Oval 1346"/>
                  <p:cNvSpPr>
                    <a:spLocks noChangeArrowheads="1"/>
                  </p:cNvSpPr>
                  <p:nvPr/>
                </p:nvSpPr>
                <p:spPr bwMode="auto">
                  <a:xfrm>
                    <a:off x="432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3" name="Oval 1347"/>
                  <p:cNvSpPr>
                    <a:spLocks noChangeArrowheads="1"/>
                  </p:cNvSpPr>
                  <p:nvPr/>
                </p:nvSpPr>
                <p:spPr bwMode="auto">
                  <a:xfrm>
                    <a:off x="4337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4" name="Oval 1348"/>
                  <p:cNvSpPr>
                    <a:spLocks noChangeArrowheads="1"/>
                  </p:cNvSpPr>
                  <p:nvPr/>
                </p:nvSpPr>
                <p:spPr bwMode="auto">
                  <a:xfrm>
                    <a:off x="4347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5" name="Oval 1349"/>
                  <p:cNvSpPr>
                    <a:spLocks noChangeArrowheads="1"/>
                  </p:cNvSpPr>
                  <p:nvPr/>
                </p:nvSpPr>
                <p:spPr bwMode="auto">
                  <a:xfrm>
                    <a:off x="4356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6" name="Oval 1350"/>
                  <p:cNvSpPr>
                    <a:spLocks noChangeArrowheads="1"/>
                  </p:cNvSpPr>
                  <p:nvPr/>
                </p:nvSpPr>
                <p:spPr bwMode="auto">
                  <a:xfrm>
                    <a:off x="4365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7" name="Oval 1351"/>
                  <p:cNvSpPr>
                    <a:spLocks noChangeArrowheads="1"/>
                  </p:cNvSpPr>
                  <p:nvPr/>
                </p:nvSpPr>
                <p:spPr bwMode="auto">
                  <a:xfrm>
                    <a:off x="4373" y="2078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8" name="Oval 1352"/>
                  <p:cNvSpPr>
                    <a:spLocks noChangeArrowheads="1"/>
                  </p:cNvSpPr>
                  <p:nvPr/>
                </p:nvSpPr>
                <p:spPr bwMode="auto">
                  <a:xfrm>
                    <a:off x="4387" y="2537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09" name="Freeform 1353"/>
                  <p:cNvSpPr>
                    <a:spLocks/>
                  </p:cNvSpPr>
                  <p:nvPr/>
                </p:nvSpPr>
                <p:spPr bwMode="auto">
                  <a:xfrm>
                    <a:off x="2129" y="1940"/>
                    <a:ext cx="2263" cy="141"/>
                  </a:xfrm>
                  <a:custGeom>
                    <a:avLst/>
                    <a:gdLst/>
                    <a:ahLst/>
                    <a:cxnLst>
                      <a:cxn ang="0">
                        <a:pos x="1116" y="25"/>
                      </a:cxn>
                      <a:cxn ang="0">
                        <a:pos x="1569" y="64"/>
                      </a:cxn>
                      <a:cxn ang="0">
                        <a:pos x="1801" y="102"/>
                      </a:cxn>
                      <a:cxn ang="0">
                        <a:pos x="1959" y="138"/>
                      </a:cxn>
                      <a:cxn ang="0">
                        <a:pos x="2078" y="171"/>
                      </a:cxn>
                      <a:cxn ang="0">
                        <a:pos x="2202" y="213"/>
                      </a:cxn>
                      <a:cxn ang="0">
                        <a:pos x="2344" y="268"/>
                      </a:cxn>
                      <a:cxn ang="0">
                        <a:pos x="2455" y="318"/>
                      </a:cxn>
                      <a:cxn ang="0">
                        <a:pos x="2597" y="389"/>
                      </a:cxn>
                      <a:cxn ang="0">
                        <a:pos x="2727" y="457"/>
                      </a:cxn>
                      <a:cxn ang="0">
                        <a:pos x="2829" y="511"/>
                      </a:cxn>
                      <a:cxn ang="0">
                        <a:pos x="2987" y="585"/>
                      </a:cxn>
                      <a:cxn ang="0">
                        <a:pos x="3106" y="631"/>
                      </a:cxn>
                      <a:cxn ang="0">
                        <a:pos x="3231" y="666"/>
                      </a:cxn>
                      <a:cxn ang="0">
                        <a:pos x="3373" y="690"/>
                      </a:cxn>
                      <a:cxn ang="0">
                        <a:pos x="3482" y="700"/>
                      </a:cxn>
                      <a:cxn ang="0">
                        <a:pos x="3625" y="704"/>
                      </a:cxn>
                      <a:cxn ang="0">
                        <a:pos x="3755" y="705"/>
                      </a:cxn>
                      <a:cxn ang="0">
                        <a:pos x="3858" y="705"/>
                      </a:cxn>
                      <a:cxn ang="0">
                        <a:pos x="4014" y="705"/>
                      </a:cxn>
                      <a:cxn ang="0">
                        <a:pos x="4134" y="705"/>
                      </a:cxn>
                      <a:cxn ang="0">
                        <a:pos x="4258" y="705"/>
                      </a:cxn>
                      <a:cxn ang="0">
                        <a:pos x="4401" y="705"/>
                      </a:cxn>
                      <a:cxn ang="0">
                        <a:pos x="4511" y="705"/>
                      </a:cxn>
                      <a:cxn ang="0">
                        <a:pos x="4653" y="705"/>
                      </a:cxn>
                      <a:cxn ang="0">
                        <a:pos x="4783" y="705"/>
                      </a:cxn>
                      <a:cxn ang="0">
                        <a:pos x="4885" y="705"/>
                      </a:cxn>
                      <a:cxn ang="0">
                        <a:pos x="5043" y="705"/>
                      </a:cxn>
                      <a:cxn ang="0">
                        <a:pos x="5162" y="705"/>
                      </a:cxn>
                      <a:cxn ang="0">
                        <a:pos x="5286" y="705"/>
                      </a:cxn>
                      <a:cxn ang="0">
                        <a:pos x="5428" y="705"/>
                      </a:cxn>
                      <a:cxn ang="0">
                        <a:pos x="5539" y="705"/>
                      </a:cxn>
                      <a:cxn ang="0">
                        <a:pos x="5681" y="705"/>
                      </a:cxn>
                      <a:cxn ang="0">
                        <a:pos x="5810" y="705"/>
                      </a:cxn>
                      <a:cxn ang="0">
                        <a:pos x="5913" y="705"/>
                      </a:cxn>
                      <a:cxn ang="0">
                        <a:pos x="6071" y="705"/>
                      </a:cxn>
                      <a:cxn ang="0">
                        <a:pos x="6190" y="705"/>
                      </a:cxn>
                      <a:cxn ang="0">
                        <a:pos x="6314" y="705"/>
                      </a:cxn>
                      <a:cxn ang="0">
                        <a:pos x="6456" y="705"/>
                      </a:cxn>
                      <a:cxn ang="0">
                        <a:pos x="6566" y="705"/>
                      </a:cxn>
                      <a:cxn ang="0">
                        <a:pos x="6709" y="705"/>
                      </a:cxn>
                      <a:cxn ang="0">
                        <a:pos x="6838" y="705"/>
                      </a:cxn>
                      <a:cxn ang="0">
                        <a:pos x="6941" y="705"/>
                      </a:cxn>
                      <a:cxn ang="0">
                        <a:pos x="7098" y="705"/>
                      </a:cxn>
                      <a:cxn ang="0">
                        <a:pos x="7218" y="705"/>
                      </a:cxn>
                      <a:cxn ang="0">
                        <a:pos x="7342" y="705"/>
                      </a:cxn>
                      <a:cxn ang="0">
                        <a:pos x="7484" y="705"/>
                      </a:cxn>
                      <a:cxn ang="0">
                        <a:pos x="7594" y="705"/>
                      </a:cxn>
                      <a:cxn ang="0">
                        <a:pos x="7736" y="705"/>
                      </a:cxn>
                      <a:cxn ang="0">
                        <a:pos x="7867" y="705"/>
                      </a:cxn>
                      <a:cxn ang="0">
                        <a:pos x="7968" y="705"/>
                      </a:cxn>
                      <a:cxn ang="0">
                        <a:pos x="8126" y="705"/>
                      </a:cxn>
                      <a:cxn ang="0">
                        <a:pos x="8245" y="705"/>
                      </a:cxn>
                      <a:cxn ang="0">
                        <a:pos x="8370" y="705"/>
                      </a:cxn>
                      <a:cxn ang="0">
                        <a:pos x="8512" y="705"/>
                      </a:cxn>
                      <a:cxn ang="0">
                        <a:pos x="8622" y="705"/>
                      </a:cxn>
                      <a:cxn ang="0">
                        <a:pos x="8764" y="705"/>
                      </a:cxn>
                      <a:cxn ang="0">
                        <a:pos x="8894" y="705"/>
                      </a:cxn>
                      <a:cxn ang="0">
                        <a:pos x="8997" y="705"/>
                      </a:cxn>
                    </a:cxnLst>
                    <a:rect l="0" t="0" r="r" b="b"/>
                    <a:pathLst>
                      <a:path w="9055" h="705">
                        <a:moveTo>
                          <a:pt x="0" y="0"/>
                        </a:moveTo>
                        <a:lnTo>
                          <a:pt x="774" y="11"/>
                        </a:lnTo>
                        <a:lnTo>
                          <a:pt x="1116" y="25"/>
                        </a:lnTo>
                        <a:lnTo>
                          <a:pt x="1317" y="38"/>
                        </a:lnTo>
                        <a:lnTo>
                          <a:pt x="1459" y="52"/>
                        </a:lnTo>
                        <a:lnTo>
                          <a:pt x="1569" y="64"/>
                        </a:lnTo>
                        <a:lnTo>
                          <a:pt x="1659" y="77"/>
                        </a:lnTo>
                        <a:lnTo>
                          <a:pt x="1736" y="90"/>
                        </a:lnTo>
                        <a:lnTo>
                          <a:pt x="1801" y="102"/>
                        </a:lnTo>
                        <a:lnTo>
                          <a:pt x="1859" y="115"/>
                        </a:lnTo>
                        <a:lnTo>
                          <a:pt x="1912" y="126"/>
                        </a:lnTo>
                        <a:lnTo>
                          <a:pt x="1959" y="138"/>
                        </a:lnTo>
                        <a:lnTo>
                          <a:pt x="2002" y="149"/>
                        </a:lnTo>
                        <a:lnTo>
                          <a:pt x="2041" y="160"/>
                        </a:lnTo>
                        <a:lnTo>
                          <a:pt x="2078" y="171"/>
                        </a:lnTo>
                        <a:lnTo>
                          <a:pt x="2112" y="182"/>
                        </a:lnTo>
                        <a:lnTo>
                          <a:pt x="2144" y="192"/>
                        </a:lnTo>
                        <a:lnTo>
                          <a:pt x="2202" y="213"/>
                        </a:lnTo>
                        <a:lnTo>
                          <a:pt x="2255" y="232"/>
                        </a:lnTo>
                        <a:lnTo>
                          <a:pt x="2302" y="250"/>
                        </a:lnTo>
                        <a:lnTo>
                          <a:pt x="2344" y="268"/>
                        </a:lnTo>
                        <a:lnTo>
                          <a:pt x="2385" y="286"/>
                        </a:lnTo>
                        <a:lnTo>
                          <a:pt x="2421" y="303"/>
                        </a:lnTo>
                        <a:lnTo>
                          <a:pt x="2455" y="318"/>
                        </a:lnTo>
                        <a:lnTo>
                          <a:pt x="2487" y="334"/>
                        </a:lnTo>
                        <a:lnTo>
                          <a:pt x="2546" y="362"/>
                        </a:lnTo>
                        <a:lnTo>
                          <a:pt x="2597" y="389"/>
                        </a:lnTo>
                        <a:lnTo>
                          <a:pt x="2644" y="414"/>
                        </a:lnTo>
                        <a:lnTo>
                          <a:pt x="2687" y="437"/>
                        </a:lnTo>
                        <a:lnTo>
                          <a:pt x="2727" y="457"/>
                        </a:lnTo>
                        <a:lnTo>
                          <a:pt x="2763" y="476"/>
                        </a:lnTo>
                        <a:lnTo>
                          <a:pt x="2797" y="494"/>
                        </a:lnTo>
                        <a:lnTo>
                          <a:pt x="2829" y="511"/>
                        </a:lnTo>
                        <a:lnTo>
                          <a:pt x="2888" y="540"/>
                        </a:lnTo>
                        <a:lnTo>
                          <a:pt x="2940" y="564"/>
                        </a:lnTo>
                        <a:lnTo>
                          <a:pt x="2987" y="585"/>
                        </a:lnTo>
                        <a:lnTo>
                          <a:pt x="3030" y="603"/>
                        </a:lnTo>
                        <a:lnTo>
                          <a:pt x="3070" y="618"/>
                        </a:lnTo>
                        <a:lnTo>
                          <a:pt x="3106" y="631"/>
                        </a:lnTo>
                        <a:lnTo>
                          <a:pt x="3140" y="642"/>
                        </a:lnTo>
                        <a:lnTo>
                          <a:pt x="3172" y="652"/>
                        </a:lnTo>
                        <a:lnTo>
                          <a:pt x="3231" y="666"/>
                        </a:lnTo>
                        <a:lnTo>
                          <a:pt x="3282" y="677"/>
                        </a:lnTo>
                        <a:lnTo>
                          <a:pt x="3329" y="685"/>
                        </a:lnTo>
                        <a:lnTo>
                          <a:pt x="3373" y="690"/>
                        </a:lnTo>
                        <a:lnTo>
                          <a:pt x="3412" y="695"/>
                        </a:lnTo>
                        <a:lnTo>
                          <a:pt x="3449" y="698"/>
                        </a:lnTo>
                        <a:lnTo>
                          <a:pt x="3482" y="700"/>
                        </a:lnTo>
                        <a:lnTo>
                          <a:pt x="3515" y="702"/>
                        </a:lnTo>
                        <a:lnTo>
                          <a:pt x="3573" y="703"/>
                        </a:lnTo>
                        <a:lnTo>
                          <a:pt x="3625" y="704"/>
                        </a:lnTo>
                        <a:lnTo>
                          <a:pt x="3672" y="705"/>
                        </a:lnTo>
                        <a:lnTo>
                          <a:pt x="3716" y="705"/>
                        </a:lnTo>
                        <a:lnTo>
                          <a:pt x="3755" y="705"/>
                        </a:lnTo>
                        <a:lnTo>
                          <a:pt x="3791" y="705"/>
                        </a:lnTo>
                        <a:lnTo>
                          <a:pt x="3825" y="705"/>
                        </a:lnTo>
                        <a:lnTo>
                          <a:pt x="3858" y="705"/>
                        </a:lnTo>
                        <a:lnTo>
                          <a:pt x="3916" y="705"/>
                        </a:lnTo>
                        <a:lnTo>
                          <a:pt x="3967" y="705"/>
                        </a:lnTo>
                        <a:lnTo>
                          <a:pt x="4014" y="705"/>
                        </a:lnTo>
                        <a:lnTo>
                          <a:pt x="4058" y="705"/>
                        </a:lnTo>
                        <a:lnTo>
                          <a:pt x="4098" y="705"/>
                        </a:lnTo>
                        <a:lnTo>
                          <a:pt x="4134" y="705"/>
                        </a:lnTo>
                        <a:lnTo>
                          <a:pt x="4169" y="705"/>
                        </a:lnTo>
                        <a:lnTo>
                          <a:pt x="4200" y="705"/>
                        </a:lnTo>
                        <a:lnTo>
                          <a:pt x="4258" y="705"/>
                        </a:lnTo>
                        <a:lnTo>
                          <a:pt x="4310" y="705"/>
                        </a:lnTo>
                        <a:lnTo>
                          <a:pt x="4357" y="705"/>
                        </a:lnTo>
                        <a:lnTo>
                          <a:pt x="4401" y="705"/>
                        </a:lnTo>
                        <a:lnTo>
                          <a:pt x="4440" y="705"/>
                        </a:lnTo>
                        <a:lnTo>
                          <a:pt x="4476" y="705"/>
                        </a:lnTo>
                        <a:lnTo>
                          <a:pt x="4511" y="705"/>
                        </a:lnTo>
                        <a:lnTo>
                          <a:pt x="4543" y="705"/>
                        </a:lnTo>
                        <a:lnTo>
                          <a:pt x="4601" y="705"/>
                        </a:lnTo>
                        <a:lnTo>
                          <a:pt x="4653" y="705"/>
                        </a:lnTo>
                        <a:lnTo>
                          <a:pt x="4701" y="705"/>
                        </a:lnTo>
                        <a:lnTo>
                          <a:pt x="4743" y="705"/>
                        </a:lnTo>
                        <a:lnTo>
                          <a:pt x="4783" y="705"/>
                        </a:lnTo>
                        <a:lnTo>
                          <a:pt x="4819" y="705"/>
                        </a:lnTo>
                        <a:lnTo>
                          <a:pt x="4854" y="705"/>
                        </a:lnTo>
                        <a:lnTo>
                          <a:pt x="4885" y="705"/>
                        </a:lnTo>
                        <a:lnTo>
                          <a:pt x="4943" y="705"/>
                        </a:lnTo>
                        <a:lnTo>
                          <a:pt x="4996" y="705"/>
                        </a:lnTo>
                        <a:lnTo>
                          <a:pt x="5043" y="705"/>
                        </a:lnTo>
                        <a:lnTo>
                          <a:pt x="5086" y="705"/>
                        </a:lnTo>
                        <a:lnTo>
                          <a:pt x="5125" y="705"/>
                        </a:lnTo>
                        <a:lnTo>
                          <a:pt x="5162" y="705"/>
                        </a:lnTo>
                        <a:lnTo>
                          <a:pt x="5196" y="705"/>
                        </a:lnTo>
                        <a:lnTo>
                          <a:pt x="5228" y="705"/>
                        </a:lnTo>
                        <a:lnTo>
                          <a:pt x="5286" y="705"/>
                        </a:lnTo>
                        <a:lnTo>
                          <a:pt x="5339" y="705"/>
                        </a:lnTo>
                        <a:lnTo>
                          <a:pt x="5386" y="705"/>
                        </a:lnTo>
                        <a:lnTo>
                          <a:pt x="5428" y="705"/>
                        </a:lnTo>
                        <a:lnTo>
                          <a:pt x="5468" y="705"/>
                        </a:lnTo>
                        <a:lnTo>
                          <a:pt x="5505" y="705"/>
                        </a:lnTo>
                        <a:lnTo>
                          <a:pt x="5539" y="705"/>
                        </a:lnTo>
                        <a:lnTo>
                          <a:pt x="5571" y="705"/>
                        </a:lnTo>
                        <a:lnTo>
                          <a:pt x="5629" y="705"/>
                        </a:lnTo>
                        <a:lnTo>
                          <a:pt x="5681" y="705"/>
                        </a:lnTo>
                        <a:lnTo>
                          <a:pt x="5728" y="705"/>
                        </a:lnTo>
                        <a:lnTo>
                          <a:pt x="5771" y="705"/>
                        </a:lnTo>
                        <a:lnTo>
                          <a:pt x="5810" y="705"/>
                        </a:lnTo>
                        <a:lnTo>
                          <a:pt x="5847" y="705"/>
                        </a:lnTo>
                        <a:lnTo>
                          <a:pt x="5881" y="705"/>
                        </a:lnTo>
                        <a:lnTo>
                          <a:pt x="5913" y="705"/>
                        </a:lnTo>
                        <a:lnTo>
                          <a:pt x="5971" y="705"/>
                        </a:lnTo>
                        <a:lnTo>
                          <a:pt x="6024" y="705"/>
                        </a:lnTo>
                        <a:lnTo>
                          <a:pt x="6071" y="705"/>
                        </a:lnTo>
                        <a:lnTo>
                          <a:pt x="6113" y="705"/>
                        </a:lnTo>
                        <a:lnTo>
                          <a:pt x="6153" y="705"/>
                        </a:lnTo>
                        <a:lnTo>
                          <a:pt x="6190" y="705"/>
                        </a:lnTo>
                        <a:lnTo>
                          <a:pt x="6224" y="705"/>
                        </a:lnTo>
                        <a:lnTo>
                          <a:pt x="6256" y="705"/>
                        </a:lnTo>
                        <a:lnTo>
                          <a:pt x="6314" y="705"/>
                        </a:lnTo>
                        <a:lnTo>
                          <a:pt x="6366" y="705"/>
                        </a:lnTo>
                        <a:lnTo>
                          <a:pt x="6413" y="705"/>
                        </a:lnTo>
                        <a:lnTo>
                          <a:pt x="6456" y="705"/>
                        </a:lnTo>
                        <a:lnTo>
                          <a:pt x="6495" y="705"/>
                        </a:lnTo>
                        <a:lnTo>
                          <a:pt x="6533" y="705"/>
                        </a:lnTo>
                        <a:lnTo>
                          <a:pt x="6566" y="705"/>
                        </a:lnTo>
                        <a:lnTo>
                          <a:pt x="6598" y="705"/>
                        </a:lnTo>
                        <a:lnTo>
                          <a:pt x="6656" y="705"/>
                        </a:lnTo>
                        <a:lnTo>
                          <a:pt x="6709" y="705"/>
                        </a:lnTo>
                        <a:lnTo>
                          <a:pt x="6756" y="705"/>
                        </a:lnTo>
                        <a:lnTo>
                          <a:pt x="6798" y="705"/>
                        </a:lnTo>
                        <a:lnTo>
                          <a:pt x="6838" y="705"/>
                        </a:lnTo>
                        <a:lnTo>
                          <a:pt x="6875" y="705"/>
                        </a:lnTo>
                        <a:lnTo>
                          <a:pt x="6909" y="705"/>
                        </a:lnTo>
                        <a:lnTo>
                          <a:pt x="6941" y="705"/>
                        </a:lnTo>
                        <a:lnTo>
                          <a:pt x="6999" y="705"/>
                        </a:lnTo>
                        <a:lnTo>
                          <a:pt x="7051" y="705"/>
                        </a:lnTo>
                        <a:lnTo>
                          <a:pt x="7098" y="705"/>
                        </a:lnTo>
                        <a:lnTo>
                          <a:pt x="7141" y="705"/>
                        </a:lnTo>
                        <a:lnTo>
                          <a:pt x="7182" y="705"/>
                        </a:lnTo>
                        <a:lnTo>
                          <a:pt x="7218" y="705"/>
                        </a:lnTo>
                        <a:lnTo>
                          <a:pt x="7252" y="705"/>
                        </a:lnTo>
                        <a:lnTo>
                          <a:pt x="7283" y="705"/>
                        </a:lnTo>
                        <a:lnTo>
                          <a:pt x="7342" y="705"/>
                        </a:lnTo>
                        <a:lnTo>
                          <a:pt x="7394" y="705"/>
                        </a:lnTo>
                        <a:lnTo>
                          <a:pt x="7441" y="705"/>
                        </a:lnTo>
                        <a:lnTo>
                          <a:pt x="7484" y="705"/>
                        </a:lnTo>
                        <a:lnTo>
                          <a:pt x="7524" y="705"/>
                        </a:lnTo>
                        <a:lnTo>
                          <a:pt x="7560" y="705"/>
                        </a:lnTo>
                        <a:lnTo>
                          <a:pt x="7594" y="705"/>
                        </a:lnTo>
                        <a:lnTo>
                          <a:pt x="7626" y="705"/>
                        </a:lnTo>
                        <a:lnTo>
                          <a:pt x="7685" y="705"/>
                        </a:lnTo>
                        <a:lnTo>
                          <a:pt x="7736" y="705"/>
                        </a:lnTo>
                        <a:lnTo>
                          <a:pt x="7783" y="705"/>
                        </a:lnTo>
                        <a:lnTo>
                          <a:pt x="7827" y="705"/>
                        </a:lnTo>
                        <a:lnTo>
                          <a:pt x="7867" y="705"/>
                        </a:lnTo>
                        <a:lnTo>
                          <a:pt x="7903" y="705"/>
                        </a:lnTo>
                        <a:lnTo>
                          <a:pt x="7937" y="705"/>
                        </a:lnTo>
                        <a:lnTo>
                          <a:pt x="7968" y="705"/>
                        </a:lnTo>
                        <a:lnTo>
                          <a:pt x="8027" y="705"/>
                        </a:lnTo>
                        <a:lnTo>
                          <a:pt x="8079" y="705"/>
                        </a:lnTo>
                        <a:lnTo>
                          <a:pt x="8126" y="705"/>
                        </a:lnTo>
                        <a:lnTo>
                          <a:pt x="8170" y="705"/>
                        </a:lnTo>
                        <a:lnTo>
                          <a:pt x="8209" y="705"/>
                        </a:lnTo>
                        <a:lnTo>
                          <a:pt x="8245" y="705"/>
                        </a:lnTo>
                        <a:lnTo>
                          <a:pt x="8279" y="705"/>
                        </a:lnTo>
                        <a:lnTo>
                          <a:pt x="8312" y="705"/>
                        </a:lnTo>
                        <a:lnTo>
                          <a:pt x="8370" y="705"/>
                        </a:lnTo>
                        <a:lnTo>
                          <a:pt x="8421" y="705"/>
                        </a:lnTo>
                        <a:lnTo>
                          <a:pt x="8469" y="705"/>
                        </a:lnTo>
                        <a:lnTo>
                          <a:pt x="8512" y="705"/>
                        </a:lnTo>
                        <a:lnTo>
                          <a:pt x="8552" y="705"/>
                        </a:lnTo>
                        <a:lnTo>
                          <a:pt x="8588" y="705"/>
                        </a:lnTo>
                        <a:lnTo>
                          <a:pt x="8622" y="705"/>
                        </a:lnTo>
                        <a:lnTo>
                          <a:pt x="8655" y="705"/>
                        </a:lnTo>
                        <a:lnTo>
                          <a:pt x="8713" y="705"/>
                        </a:lnTo>
                        <a:lnTo>
                          <a:pt x="8764" y="705"/>
                        </a:lnTo>
                        <a:lnTo>
                          <a:pt x="8811" y="705"/>
                        </a:lnTo>
                        <a:lnTo>
                          <a:pt x="8855" y="705"/>
                        </a:lnTo>
                        <a:lnTo>
                          <a:pt x="8894" y="705"/>
                        </a:lnTo>
                        <a:lnTo>
                          <a:pt x="8930" y="705"/>
                        </a:lnTo>
                        <a:lnTo>
                          <a:pt x="8965" y="705"/>
                        </a:lnTo>
                        <a:lnTo>
                          <a:pt x="8997" y="705"/>
                        </a:lnTo>
                        <a:lnTo>
                          <a:pt x="9055" y="705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0" name="Line 135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266"/>
                    <a:ext cx="2276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1" name="Line 135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2" name="Line 1356"/>
                  <p:cNvSpPr>
                    <a:spLocks noChangeShapeType="1"/>
                  </p:cNvSpPr>
                  <p:nvPr/>
                </p:nvSpPr>
                <p:spPr bwMode="auto">
                  <a:xfrm>
                    <a:off x="2413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3" name="Line 1357"/>
                  <p:cNvSpPr>
                    <a:spLocks noChangeShapeType="1"/>
                  </p:cNvSpPr>
                  <p:nvPr/>
                </p:nvSpPr>
                <p:spPr bwMode="auto">
                  <a:xfrm>
                    <a:off x="2698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4" name="Line 1358"/>
                  <p:cNvSpPr>
                    <a:spLocks noChangeShapeType="1"/>
                  </p:cNvSpPr>
                  <p:nvPr/>
                </p:nvSpPr>
                <p:spPr bwMode="auto">
                  <a:xfrm>
                    <a:off x="2982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5" name="Line 1359"/>
                  <p:cNvSpPr>
                    <a:spLocks noChangeShapeType="1"/>
                  </p:cNvSpPr>
                  <p:nvPr/>
                </p:nvSpPr>
                <p:spPr bwMode="auto">
                  <a:xfrm>
                    <a:off x="3267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6" name="Line 1360"/>
                  <p:cNvSpPr>
                    <a:spLocks noChangeShapeType="1"/>
                  </p:cNvSpPr>
                  <p:nvPr/>
                </p:nvSpPr>
                <p:spPr bwMode="auto">
                  <a:xfrm>
                    <a:off x="3551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7" name="Line 1361"/>
                  <p:cNvSpPr>
                    <a:spLocks noChangeShapeType="1"/>
                  </p:cNvSpPr>
                  <p:nvPr/>
                </p:nvSpPr>
                <p:spPr bwMode="auto">
                  <a:xfrm>
                    <a:off x="3836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8" name="Line 136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19" name="Line 1363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223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0" name="Line 1364"/>
                  <p:cNvSpPr>
                    <a:spLocks noChangeShapeType="1"/>
                  </p:cNvSpPr>
                  <p:nvPr/>
                </p:nvSpPr>
                <p:spPr bwMode="auto">
                  <a:xfrm>
                    <a:off x="221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1" name="Line 1365"/>
                  <p:cNvSpPr>
                    <a:spLocks noChangeShapeType="1"/>
                  </p:cNvSpPr>
                  <p:nvPr/>
                </p:nvSpPr>
                <p:spPr bwMode="auto">
                  <a:xfrm>
                    <a:off x="226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2" name="Line 1366"/>
                  <p:cNvSpPr>
                    <a:spLocks noChangeShapeType="1"/>
                  </p:cNvSpPr>
                  <p:nvPr/>
                </p:nvSpPr>
                <p:spPr bwMode="auto">
                  <a:xfrm>
                    <a:off x="2300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3" name="Line 1367"/>
                  <p:cNvSpPr>
                    <a:spLocks noChangeShapeType="1"/>
                  </p:cNvSpPr>
                  <p:nvPr/>
                </p:nvSpPr>
                <p:spPr bwMode="auto">
                  <a:xfrm>
                    <a:off x="232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4" name="Line 1368"/>
                  <p:cNvSpPr>
                    <a:spLocks noChangeShapeType="1"/>
                  </p:cNvSpPr>
                  <p:nvPr/>
                </p:nvSpPr>
                <p:spPr bwMode="auto">
                  <a:xfrm>
                    <a:off x="2350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5" name="Line 1369"/>
                  <p:cNvSpPr>
                    <a:spLocks noChangeShapeType="1"/>
                  </p:cNvSpPr>
                  <p:nvPr/>
                </p:nvSpPr>
                <p:spPr bwMode="auto">
                  <a:xfrm>
                    <a:off x="236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6" name="Line 1370"/>
                  <p:cNvSpPr>
                    <a:spLocks noChangeShapeType="1"/>
                  </p:cNvSpPr>
                  <p:nvPr/>
                </p:nvSpPr>
                <p:spPr bwMode="auto">
                  <a:xfrm>
                    <a:off x="2385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7" name="Line 137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8" name="Line 1372"/>
                  <p:cNvSpPr>
                    <a:spLocks noChangeShapeType="1"/>
                  </p:cNvSpPr>
                  <p:nvPr/>
                </p:nvSpPr>
                <p:spPr bwMode="auto">
                  <a:xfrm>
                    <a:off x="249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29" name="Line 1373"/>
                  <p:cNvSpPr>
                    <a:spLocks noChangeShapeType="1"/>
                  </p:cNvSpPr>
                  <p:nvPr/>
                </p:nvSpPr>
                <p:spPr bwMode="auto">
                  <a:xfrm>
                    <a:off x="254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0" name="Line 1374"/>
                  <p:cNvSpPr>
                    <a:spLocks noChangeShapeType="1"/>
                  </p:cNvSpPr>
                  <p:nvPr/>
                </p:nvSpPr>
                <p:spPr bwMode="auto">
                  <a:xfrm>
                    <a:off x="258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1" name="Line 1375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2" name="Line 1376"/>
                  <p:cNvSpPr>
                    <a:spLocks noChangeShapeType="1"/>
                  </p:cNvSpPr>
                  <p:nvPr/>
                </p:nvSpPr>
                <p:spPr bwMode="auto">
                  <a:xfrm>
                    <a:off x="263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3" name="Line 1377"/>
                  <p:cNvSpPr>
                    <a:spLocks noChangeShapeType="1"/>
                  </p:cNvSpPr>
                  <p:nvPr/>
                </p:nvSpPr>
                <p:spPr bwMode="auto">
                  <a:xfrm>
                    <a:off x="265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4" name="Line 1378"/>
                  <p:cNvSpPr>
                    <a:spLocks noChangeShapeType="1"/>
                  </p:cNvSpPr>
                  <p:nvPr/>
                </p:nvSpPr>
                <p:spPr bwMode="auto">
                  <a:xfrm>
                    <a:off x="2670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5" name="Line 1379"/>
                  <p:cNvSpPr>
                    <a:spLocks noChangeShapeType="1"/>
                  </p:cNvSpPr>
                  <p:nvPr/>
                </p:nvSpPr>
                <p:spPr bwMode="auto">
                  <a:xfrm>
                    <a:off x="268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6" name="Line 1380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7" name="Line 1381"/>
                  <p:cNvSpPr>
                    <a:spLocks noChangeShapeType="1"/>
                  </p:cNvSpPr>
                  <p:nvPr/>
                </p:nvSpPr>
                <p:spPr bwMode="auto">
                  <a:xfrm>
                    <a:off x="283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8" name="Line 1382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39" name="Line 1383"/>
                  <p:cNvSpPr>
                    <a:spLocks noChangeShapeType="1"/>
                  </p:cNvSpPr>
                  <p:nvPr/>
                </p:nvSpPr>
                <p:spPr bwMode="auto">
                  <a:xfrm>
                    <a:off x="2896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0" name="Line 1384"/>
                  <p:cNvSpPr>
                    <a:spLocks noChangeShapeType="1"/>
                  </p:cNvSpPr>
                  <p:nvPr/>
                </p:nvSpPr>
                <p:spPr bwMode="auto">
                  <a:xfrm>
                    <a:off x="291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1" name="Line 1385"/>
                  <p:cNvSpPr>
                    <a:spLocks noChangeShapeType="1"/>
                  </p:cNvSpPr>
                  <p:nvPr/>
                </p:nvSpPr>
                <p:spPr bwMode="auto">
                  <a:xfrm>
                    <a:off x="293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2" name="Line 1386"/>
                  <p:cNvSpPr>
                    <a:spLocks noChangeShapeType="1"/>
                  </p:cNvSpPr>
                  <p:nvPr/>
                </p:nvSpPr>
                <p:spPr bwMode="auto">
                  <a:xfrm>
                    <a:off x="2955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3" name="Line 1387"/>
                  <p:cNvSpPr>
                    <a:spLocks noChangeShapeType="1"/>
                  </p:cNvSpPr>
                  <p:nvPr/>
                </p:nvSpPr>
                <p:spPr bwMode="auto">
                  <a:xfrm>
                    <a:off x="296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4" name="Line 1388"/>
                  <p:cNvSpPr>
                    <a:spLocks noChangeShapeType="1"/>
                  </p:cNvSpPr>
                  <p:nvPr/>
                </p:nvSpPr>
                <p:spPr bwMode="auto">
                  <a:xfrm>
                    <a:off x="306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5" name="Line 1389"/>
                  <p:cNvSpPr>
                    <a:spLocks noChangeShapeType="1"/>
                  </p:cNvSpPr>
                  <p:nvPr/>
                </p:nvSpPr>
                <p:spPr bwMode="auto">
                  <a:xfrm>
                    <a:off x="311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6" name="Line 1390"/>
                  <p:cNvSpPr>
                    <a:spLocks noChangeShapeType="1"/>
                  </p:cNvSpPr>
                  <p:nvPr/>
                </p:nvSpPr>
                <p:spPr bwMode="auto">
                  <a:xfrm>
                    <a:off x="315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7" name="Line 1391"/>
                  <p:cNvSpPr>
                    <a:spLocks noChangeShapeType="1"/>
                  </p:cNvSpPr>
                  <p:nvPr/>
                </p:nvSpPr>
                <p:spPr bwMode="auto">
                  <a:xfrm>
                    <a:off x="3181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8" name="Line 1392"/>
                  <p:cNvSpPr>
                    <a:spLocks noChangeShapeType="1"/>
                  </p:cNvSpPr>
                  <p:nvPr/>
                </p:nvSpPr>
                <p:spPr bwMode="auto">
                  <a:xfrm>
                    <a:off x="320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49" name="Line 1393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0" name="Line 1394"/>
                  <p:cNvSpPr>
                    <a:spLocks noChangeShapeType="1"/>
                  </p:cNvSpPr>
                  <p:nvPr/>
                </p:nvSpPr>
                <p:spPr bwMode="auto">
                  <a:xfrm>
                    <a:off x="323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1" name="Line 1395"/>
                  <p:cNvSpPr>
                    <a:spLocks noChangeShapeType="1"/>
                  </p:cNvSpPr>
                  <p:nvPr/>
                </p:nvSpPr>
                <p:spPr bwMode="auto">
                  <a:xfrm>
                    <a:off x="325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2" name="Line 1396"/>
                  <p:cNvSpPr>
                    <a:spLocks noChangeShapeType="1"/>
                  </p:cNvSpPr>
                  <p:nvPr/>
                </p:nvSpPr>
                <p:spPr bwMode="auto">
                  <a:xfrm>
                    <a:off x="335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3" name="Line 1397"/>
                  <p:cNvSpPr>
                    <a:spLocks noChangeShapeType="1"/>
                  </p:cNvSpPr>
                  <p:nvPr/>
                </p:nvSpPr>
                <p:spPr bwMode="auto">
                  <a:xfrm>
                    <a:off x="340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4" name="Line 1398"/>
                  <p:cNvSpPr>
                    <a:spLocks noChangeShapeType="1"/>
                  </p:cNvSpPr>
                  <p:nvPr/>
                </p:nvSpPr>
                <p:spPr bwMode="auto">
                  <a:xfrm>
                    <a:off x="343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5" name="Line 1399"/>
                  <p:cNvSpPr>
                    <a:spLocks noChangeShapeType="1"/>
                  </p:cNvSpPr>
                  <p:nvPr/>
                </p:nvSpPr>
                <p:spPr bwMode="auto">
                  <a:xfrm>
                    <a:off x="3465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6" name="Line 1400"/>
                  <p:cNvSpPr>
                    <a:spLocks noChangeShapeType="1"/>
                  </p:cNvSpPr>
                  <p:nvPr/>
                </p:nvSpPr>
                <p:spPr bwMode="auto">
                  <a:xfrm>
                    <a:off x="348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7" name="Line 1401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8" name="Line 1402"/>
                  <p:cNvSpPr>
                    <a:spLocks noChangeShapeType="1"/>
                  </p:cNvSpPr>
                  <p:nvPr/>
                </p:nvSpPr>
                <p:spPr bwMode="auto">
                  <a:xfrm>
                    <a:off x="352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59" name="Line 1403"/>
                  <p:cNvSpPr>
                    <a:spLocks noChangeShapeType="1"/>
                  </p:cNvSpPr>
                  <p:nvPr/>
                </p:nvSpPr>
                <p:spPr bwMode="auto">
                  <a:xfrm>
                    <a:off x="353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0" name="Line 1404"/>
                  <p:cNvSpPr>
                    <a:spLocks noChangeShapeType="1"/>
                  </p:cNvSpPr>
                  <p:nvPr/>
                </p:nvSpPr>
                <p:spPr bwMode="auto">
                  <a:xfrm>
                    <a:off x="363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1" name="Line 1405"/>
                  <p:cNvSpPr>
                    <a:spLocks noChangeShapeType="1"/>
                  </p:cNvSpPr>
                  <p:nvPr/>
                </p:nvSpPr>
                <p:spPr bwMode="auto">
                  <a:xfrm>
                    <a:off x="368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2" name="Line 1406"/>
                  <p:cNvSpPr>
                    <a:spLocks noChangeShapeType="1"/>
                  </p:cNvSpPr>
                  <p:nvPr/>
                </p:nvSpPr>
                <p:spPr bwMode="auto">
                  <a:xfrm>
                    <a:off x="372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3" name="Line 1407"/>
                  <p:cNvSpPr>
                    <a:spLocks noChangeShapeType="1"/>
                  </p:cNvSpPr>
                  <p:nvPr/>
                </p:nvSpPr>
                <p:spPr bwMode="auto">
                  <a:xfrm>
                    <a:off x="3750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4" name="Line 1408"/>
                  <p:cNvSpPr>
                    <a:spLocks noChangeShapeType="1"/>
                  </p:cNvSpPr>
                  <p:nvPr/>
                </p:nvSpPr>
                <p:spPr bwMode="auto">
                  <a:xfrm>
                    <a:off x="377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5" name="Line 1409"/>
                  <p:cNvSpPr>
                    <a:spLocks noChangeShapeType="1"/>
                  </p:cNvSpPr>
                  <p:nvPr/>
                </p:nvSpPr>
                <p:spPr bwMode="auto">
                  <a:xfrm>
                    <a:off x="3791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6" name="Line 1410"/>
                  <p:cNvSpPr>
                    <a:spLocks noChangeShapeType="1"/>
                  </p:cNvSpPr>
                  <p:nvPr/>
                </p:nvSpPr>
                <p:spPr bwMode="auto">
                  <a:xfrm>
                    <a:off x="3808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7" name="Line 1411"/>
                  <p:cNvSpPr>
                    <a:spLocks noChangeShapeType="1"/>
                  </p:cNvSpPr>
                  <p:nvPr/>
                </p:nvSpPr>
                <p:spPr bwMode="auto">
                  <a:xfrm>
                    <a:off x="382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8" name="Line 1412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69" name="Line 1413"/>
                  <p:cNvSpPr>
                    <a:spLocks noChangeShapeType="1"/>
                  </p:cNvSpPr>
                  <p:nvPr/>
                </p:nvSpPr>
                <p:spPr bwMode="auto">
                  <a:xfrm>
                    <a:off x="3971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0" name="Line 1414"/>
                  <p:cNvSpPr>
                    <a:spLocks noChangeShapeType="1"/>
                  </p:cNvSpPr>
                  <p:nvPr/>
                </p:nvSpPr>
                <p:spPr bwMode="auto">
                  <a:xfrm>
                    <a:off x="400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1" name="Line 1415"/>
                  <p:cNvSpPr>
                    <a:spLocks noChangeShapeType="1"/>
                  </p:cNvSpPr>
                  <p:nvPr/>
                </p:nvSpPr>
                <p:spPr bwMode="auto">
                  <a:xfrm>
                    <a:off x="4034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2" name="Line 1416"/>
                  <p:cNvSpPr>
                    <a:spLocks noChangeShapeType="1"/>
                  </p:cNvSpPr>
                  <p:nvPr/>
                </p:nvSpPr>
                <p:spPr bwMode="auto">
                  <a:xfrm>
                    <a:off x="405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3" name="Line 1417"/>
                  <p:cNvSpPr>
                    <a:spLocks noChangeShapeType="1"/>
                  </p:cNvSpPr>
                  <p:nvPr/>
                </p:nvSpPr>
                <p:spPr bwMode="auto">
                  <a:xfrm>
                    <a:off x="4076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4" name="Line 1418"/>
                  <p:cNvSpPr>
                    <a:spLocks noChangeShapeType="1"/>
                  </p:cNvSpPr>
                  <p:nvPr/>
                </p:nvSpPr>
                <p:spPr bwMode="auto">
                  <a:xfrm>
                    <a:off x="4093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5" name="Line 1419"/>
                  <p:cNvSpPr>
                    <a:spLocks noChangeShapeType="1"/>
                  </p:cNvSpPr>
                  <p:nvPr/>
                </p:nvSpPr>
                <p:spPr bwMode="auto">
                  <a:xfrm>
                    <a:off x="410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6" name="Line 1420"/>
                  <p:cNvSpPr>
                    <a:spLocks noChangeShapeType="1"/>
                  </p:cNvSpPr>
                  <p:nvPr/>
                </p:nvSpPr>
                <p:spPr bwMode="auto">
                  <a:xfrm>
                    <a:off x="4206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7" name="Line 1421"/>
                  <p:cNvSpPr>
                    <a:spLocks noChangeShapeType="1"/>
                  </p:cNvSpPr>
                  <p:nvPr/>
                </p:nvSpPr>
                <p:spPr bwMode="auto">
                  <a:xfrm>
                    <a:off x="4256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8" name="Line 1422"/>
                  <p:cNvSpPr>
                    <a:spLocks noChangeShapeType="1"/>
                  </p:cNvSpPr>
                  <p:nvPr/>
                </p:nvSpPr>
                <p:spPr bwMode="auto">
                  <a:xfrm>
                    <a:off x="429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79" name="Line 1423"/>
                  <p:cNvSpPr>
                    <a:spLocks noChangeShapeType="1"/>
                  </p:cNvSpPr>
                  <p:nvPr/>
                </p:nvSpPr>
                <p:spPr bwMode="auto">
                  <a:xfrm>
                    <a:off x="4319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0" name="Line 1424"/>
                  <p:cNvSpPr>
                    <a:spLocks noChangeShapeType="1"/>
                  </p:cNvSpPr>
                  <p:nvPr/>
                </p:nvSpPr>
                <p:spPr bwMode="auto">
                  <a:xfrm>
                    <a:off x="434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1" name="Line 1425"/>
                  <p:cNvSpPr>
                    <a:spLocks noChangeShapeType="1"/>
                  </p:cNvSpPr>
                  <p:nvPr/>
                </p:nvSpPr>
                <p:spPr bwMode="auto">
                  <a:xfrm>
                    <a:off x="4361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2" name="Line 1426"/>
                  <p:cNvSpPr>
                    <a:spLocks noChangeShapeType="1"/>
                  </p:cNvSpPr>
                  <p:nvPr/>
                </p:nvSpPr>
                <p:spPr bwMode="auto">
                  <a:xfrm>
                    <a:off x="4377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3" name="Line 1427"/>
                  <p:cNvSpPr>
                    <a:spLocks noChangeShapeType="1"/>
                  </p:cNvSpPr>
                  <p:nvPr/>
                </p:nvSpPr>
                <p:spPr bwMode="auto">
                  <a:xfrm>
                    <a:off x="4392" y="2254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4" name="Line 14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29" y="1806"/>
                    <a:ext cx="1" cy="46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5" name="Line 1429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806"/>
                    <a:ext cx="2276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6" name="Line 1430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1806"/>
                    <a:ext cx="1" cy="46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7" name="Line 1431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266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8" name="Line 1432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243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89" name="Line 143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220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0" name="Line 143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197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1" name="Line 143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174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2" name="Line 1436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151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3" name="Line 1437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128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4" name="Line 1438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105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5" name="Line 1439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082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6" name="Line 1440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059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7" name="Line 1441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036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8" name="Line 1442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013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499" name="Line 144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990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0" name="Line 144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967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1" name="Line 144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944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2" name="Line 1446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921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3" name="Line 1447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898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6705" name="Group 1649"/>
                <p:cNvGrpSpPr>
                  <a:grpSpLocks/>
                </p:cNvGrpSpPr>
                <p:nvPr/>
              </p:nvGrpSpPr>
              <p:grpSpPr bwMode="auto">
                <a:xfrm>
                  <a:off x="2129" y="1807"/>
                  <a:ext cx="1906" cy="284"/>
                  <a:chOff x="2129" y="1807"/>
                  <a:chExt cx="1906" cy="284"/>
                </a:xfrm>
              </p:grpSpPr>
              <p:sp>
                <p:nvSpPr>
                  <p:cNvPr id="46505" name="Line 1449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875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6" name="Line 1450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852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7" name="Line 1451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829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8" name="Line 1452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1807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09" name="Oval 1453"/>
                  <p:cNvSpPr>
                    <a:spLocks noChangeArrowheads="1"/>
                  </p:cNvSpPr>
                  <p:nvPr/>
                </p:nvSpPr>
                <p:spPr bwMode="auto">
                  <a:xfrm>
                    <a:off x="2317" y="1906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0" name="Oval 1454"/>
                  <p:cNvSpPr>
                    <a:spLocks noChangeArrowheads="1"/>
                  </p:cNvSpPr>
                  <p:nvPr/>
                </p:nvSpPr>
                <p:spPr bwMode="auto">
                  <a:xfrm>
                    <a:off x="2402" y="192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1" name="Oval 1455"/>
                  <p:cNvSpPr>
                    <a:spLocks noChangeArrowheads="1"/>
                  </p:cNvSpPr>
                  <p:nvPr/>
                </p:nvSpPr>
                <p:spPr bwMode="auto">
                  <a:xfrm>
                    <a:off x="2452" y="193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2" name="Oval 1456"/>
                  <p:cNvSpPr>
                    <a:spLocks noChangeArrowheads="1"/>
                  </p:cNvSpPr>
                  <p:nvPr/>
                </p:nvSpPr>
                <p:spPr bwMode="auto">
                  <a:xfrm>
                    <a:off x="2488" y="1930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3" name="Oval 1457"/>
                  <p:cNvSpPr>
                    <a:spLocks noChangeArrowheads="1"/>
                  </p:cNvSpPr>
                  <p:nvPr/>
                </p:nvSpPr>
                <p:spPr bwMode="auto">
                  <a:xfrm>
                    <a:off x="2516" y="1946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4" name="Oval 1458"/>
                  <p:cNvSpPr>
                    <a:spLocks noChangeArrowheads="1"/>
                  </p:cNvSpPr>
                  <p:nvPr/>
                </p:nvSpPr>
                <p:spPr bwMode="auto">
                  <a:xfrm>
                    <a:off x="2538" y="195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5" name="Oval 1459"/>
                  <p:cNvSpPr>
                    <a:spLocks noChangeArrowheads="1"/>
                  </p:cNvSpPr>
                  <p:nvPr/>
                </p:nvSpPr>
                <p:spPr bwMode="auto">
                  <a:xfrm>
                    <a:off x="2557" y="197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6" name="Oval 1460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1973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7" name="Oval 1461"/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1973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8" name="Oval 1462"/>
                  <p:cNvSpPr>
                    <a:spLocks noChangeArrowheads="1"/>
                  </p:cNvSpPr>
                  <p:nvPr/>
                </p:nvSpPr>
                <p:spPr bwMode="auto">
                  <a:xfrm>
                    <a:off x="2601" y="196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19" name="Oval 1463"/>
                  <p:cNvSpPr>
                    <a:spLocks noChangeArrowheads="1"/>
                  </p:cNvSpPr>
                  <p:nvPr/>
                </p:nvSpPr>
                <p:spPr bwMode="auto">
                  <a:xfrm>
                    <a:off x="2613" y="195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0" name="Oval 1464"/>
                  <p:cNvSpPr>
                    <a:spLocks noChangeArrowheads="1"/>
                  </p:cNvSpPr>
                  <p:nvPr/>
                </p:nvSpPr>
                <p:spPr bwMode="auto">
                  <a:xfrm>
                    <a:off x="2624" y="198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1" name="Oval 1465"/>
                  <p:cNvSpPr>
                    <a:spLocks noChangeArrowheads="1"/>
                  </p:cNvSpPr>
                  <p:nvPr/>
                </p:nvSpPr>
                <p:spPr bwMode="auto">
                  <a:xfrm>
                    <a:off x="2634" y="198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2" name="Oval 1466"/>
                  <p:cNvSpPr>
                    <a:spLocks noChangeArrowheads="1"/>
                  </p:cNvSpPr>
                  <p:nvPr/>
                </p:nvSpPr>
                <p:spPr bwMode="auto">
                  <a:xfrm>
                    <a:off x="2643" y="198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3" name="Oval 1467"/>
                  <p:cNvSpPr>
                    <a:spLocks noChangeArrowheads="1"/>
                  </p:cNvSpPr>
                  <p:nvPr/>
                </p:nvSpPr>
                <p:spPr bwMode="auto">
                  <a:xfrm>
                    <a:off x="2651" y="1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4" name="Oval 1468"/>
                  <p:cNvSpPr>
                    <a:spLocks noChangeArrowheads="1"/>
                  </p:cNvSpPr>
                  <p:nvPr/>
                </p:nvSpPr>
                <p:spPr bwMode="auto">
                  <a:xfrm>
                    <a:off x="2659" y="199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5" name="Oval 1469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199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6" name="Oval 1470"/>
                  <p:cNvSpPr>
                    <a:spLocks noChangeArrowheads="1"/>
                  </p:cNvSpPr>
                  <p:nvPr/>
                </p:nvSpPr>
                <p:spPr bwMode="auto">
                  <a:xfrm>
                    <a:off x="2687" y="198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7" name="Oval 1471"/>
                  <p:cNvSpPr>
                    <a:spLocks noChangeArrowheads="1"/>
                  </p:cNvSpPr>
                  <p:nvPr/>
                </p:nvSpPr>
                <p:spPr bwMode="auto">
                  <a:xfrm>
                    <a:off x="2699" y="198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8" name="Oval 1472"/>
                  <p:cNvSpPr>
                    <a:spLocks noChangeArrowheads="1"/>
                  </p:cNvSpPr>
                  <p:nvPr/>
                </p:nvSpPr>
                <p:spPr bwMode="auto">
                  <a:xfrm>
                    <a:off x="2709" y="198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29" name="Oval 1473"/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1999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0" name="Oval 1474"/>
                  <p:cNvSpPr>
                    <a:spLocks noChangeArrowheads="1"/>
                  </p:cNvSpPr>
                  <p:nvPr/>
                </p:nvSpPr>
                <p:spPr bwMode="auto">
                  <a:xfrm>
                    <a:off x="2729" y="198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1" name="Oval 147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99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2" name="Oval 1476"/>
                  <p:cNvSpPr>
                    <a:spLocks noChangeArrowheads="1"/>
                  </p:cNvSpPr>
                  <p:nvPr/>
                </p:nvSpPr>
                <p:spPr bwMode="auto">
                  <a:xfrm>
                    <a:off x="2745" y="20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3" name="Oval 1477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201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4" name="Oval 1478"/>
                  <p:cNvSpPr>
                    <a:spLocks noChangeArrowheads="1"/>
                  </p:cNvSpPr>
                  <p:nvPr/>
                </p:nvSpPr>
                <p:spPr bwMode="auto">
                  <a:xfrm>
                    <a:off x="2773" y="200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5" name="Oval 147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2022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6" name="Oval 1480"/>
                  <p:cNvSpPr>
                    <a:spLocks noChangeArrowheads="1"/>
                  </p:cNvSpPr>
                  <p:nvPr/>
                </p:nvSpPr>
                <p:spPr bwMode="auto">
                  <a:xfrm>
                    <a:off x="2795" y="202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7" name="Oval 1481"/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2023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8" name="Oval 1482"/>
                  <p:cNvSpPr>
                    <a:spLocks noChangeArrowheads="1"/>
                  </p:cNvSpPr>
                  <p:nvPr/>
                </p:nvSpPr>
                <p:spPr bwMode="auto">
                  <a:xfrm>
                    <a:off x="2814" y="203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39" name="Oval 1483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2036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0" name="Oval 1484"/>
                  <p:cNvSpPr>
                    <a:spLocks noChangeArrowheads="1"/>
                  </p:cNvSpPr>
                  <p:nvPr/>
                </p:nvSpPr>
                <p:spPr bwMode="auto">
                  <a:xfrm>
                    <a:off x="2831" y="204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1" name="Oval 1485"/>
                  <p:cNvSpPr>
                    <a:spLocks noChangeArrowheads="1"/>
                  </p:cNvSpPr>
                  <p:nvPr/>
                </p:nvSpPr>
                <p:spPr bwMode="auto">
                  <a:xfrm>
                    <a:off x="2845" y="203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2" name="Oval 1486"/>
                  <p:cNvSpPr>
                    <a:spLocks noChangeArrowheads="1"/>
                  </p:cNvSpPr>
                  <p:nvPr/>
                </p:nvSpPr>
                <p:spPr bwMode="auto">
                  <a:xfrm>
                    <a:off x="2858" y="204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3" name="Oval 148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04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4" name="Oval 1488"/>
                  <p:cNvSpPr>
                    <a:spLocks noChangeArrowheads="1"/>
                  </p:cNvSpPr>
                  <p:nvPr/>
                </p:nvSpPr>
                <p:spPr bwMode="auto">
                  <a:xfrm>
                    <a:off x="2881" y="205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5" name="Oval 1489"/>
                  <p:cNvSpPr>
                    <a:spLocks noChangeArrowheads="1"/>
                  </p:cNvSpPr>
                  <p:nvPr/>
                </p:nvSpPr>
                <p:spPr bwMode="auto">
                  <a:xfrm>
                    <a:off x="2891" y="205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6" name="Oval 1490"/>
                  <p:cNvSpPr>
                    <a:spLocks noChangeArrowheads="1"/>
                  </p:cNvSpPr>
                  <p:nvPr/>
                </p:nvSpPr>
                <p:spPr bwMode="auto">
                  <a:xfrm>
                    <a:off x="2900" y="205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7" name="Oval 1491"/>
                  <p:cNvSpPr>
                    <a:spLocks noChangeArrowheads="1"/>
                  </p:cNvSpPr>
                  <p:nvPr/>
                </p:nvSpPr>
                <p:spPr bwMode="auto">
                  <a:xfrm>
                    <a:off x="2908" y="206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8" name="Oval 1492"/>
                  <p:cNvSpPr>
                    <a:spLocks noChangeArrowheads="1"/>
                  </p:cNvSpPr>
                  <p:nvPr/>
                </p:nvSpPr>
                <p:spPr bwMode="auto">
                  <a:xfrm>
                    <a:off x="2916" y="2065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49" name="Oval 1493"/>
                  <p:cNvSpPr>
                    <a:spLocks noChangeArrowheads="1"/>
                  </p:cNvSpPr>
                  <p:nvPr/>
                </p:nvSpPr>
                <p:spPr bwMode="auto">
                  <a:xfrm>
                    <a:off x="2931" y="206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0" name="Oval 1494"/>
                  <p:cNvSpPr>
                    <a:spLocks noChangeArrowheads="1"/>
                  </p:cNvSpPr>
                  <p:nvPr/>
                </p:nvSpPr>
                <p:spPr bwMode="auto">
                  <a:xfrm>
                    <a:off x="2944" y="206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1" name="Oval 1495"/>
                  <p:cNvSpPr>
                    <a:spLocks noChangeArrowheads="1"/>
                  </p:cNvSpPr>
                  <p:nvPr/>
                </p:nvSpPr>
                <p:spPr bwMode="auto">
                  <a:xfrm>
                    <a:off x="2956" y="206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2" name="Oval 1496"/>
                  <p:cNvSpPr>
                    <a:spLocks noChangeArrowheads="1"/>
                  </p:cNvSpPr>
                  <p:nvPr/>
                </p:nvSpPr>
                <p:spPr bwMode="auto">
                  <a:xfrm>
                    <a:off x="2967" y="207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3" name="Oval 1497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07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4" name="Oval 1498"/>
                  <p:cNvSpPr>
                    <a:spLocks noChangeArrowheads="1"/>
                  </p:cNvSpPr>
                  <p:nvPr/>
                </p:nvSpPr>
                <p:spPr bwMode="auto">
                  <a:xfrm>
                    <a:off x="2985" y="207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5" name="Oval 1499"/>
                  <p:cNvSpPr>
                    <a:spLocks noChangeArrowheads="1"/>
                  </p:cNvSpPr>
                  <p:nvPr/>
                </p:nvSpPr>
                <p:spPr bwMode="auto">
                  <a:xfrm>
                    <a:off x="2994" y="207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6" name="Oval 1500"/>
                  <p:cNvSpPr>
                    <a:spLocks noChangeArrowheads="1"/>
                  </p:cNvSpPr>
                  <p:nvPr/>
                </p:nvSpPr>
                <p:spPr bwMode="auto">
                  <a:xfrm>
                    <a:off x="3002" y="2075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7" name="Oval 1501"/>
                  <p:cNvSpPr>
                    <a:spLocks noChangeArrowheads="1"/>
                  </p:cNvSpPr>
                  <p:nvPr/>
                </p:nvSpPr>
                <p:spPr bwMode="auto">
                  <a:xfrm>
                    <a:off x="3017" y="2075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8" name="Oval 1502"/>
                  <p:cNvSpPr>
                    <a:spLocks noChangeArrowheads="1"/>
                  </p:cNvSpPr>
                  <p:nvPr/>
                </p:nvSpPr>
                <p:spPr bwMode="auto">
                  <a:xfrm>
                    <a:off x="3029" y="207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59" name="Oval 1503"/>
                  <p:cNvSpPr>
                    <a:spLocks noChangeArrowheads="1"/>
                  </p:cNvSpPr>
                  <p:nvPr/>
                </p:nvSpPr>
                <p:spPr bwMode="auto">
                  <a:xfrm>
                    <a:off x="3041" y="2075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0" name="Oval 1504"/>
                  <p:cNvSpPr>
                    <a:spLocks noChangeArrowheads="1"/>
                  </p:cNvSpPr>
                  <p:nvPr/>
                </p:nvSpPr>
                <p:spPr bwMode="auto">
                  <a:xfrm>
                    <a:off x="3052" y="208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1" name="Oval 1505"/>
                  <p:cNvSpPr>
                    <a:spLocks noChangeArrowheads="1"/>
                  </p:cNvSpPr>
                  <p:nvPr/>
                </p:nvSpPr>
                <p:spPr bwMode="auto">
                  <a:xfrm>
                    <a:off x="3062" y="207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2" name="Oval 1506"/>
                  <p:cNvSpPr>
                    <a:spLocks noChangeArrowheads="1"/>
                  </p:cNvSpPr>
                  <p:nvPr/>
                </p:nvSpPr>
                <p:spPr bwMode="auto">
                  <a:xfrm>
                    <a:off x="3071" y="207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3" name="Oval 1507"/>
                  <p:cNvSpPr>
                    <a:spLocks noChangeArrowheads="1"/>
                  </p:cNvSpPr>
                  <p:nvPr/>
                </p:nvSpPr>
                <p:spPr bwMode="auto">
                  <a:xfrm>
                    <a:off x="3080" y="2079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4" name="Oval 1508"/>
                  <p:cNvSpPr>
                    <a:spLocks noChangeArrowheads="1"/>
                  </p:cNvSpPr>
                  <p:nvPr/>
                </p:nvSpPr>
                <p:spPr bwMode="auto">
                  <a:xfrm>
                    <a:off x="3088" y="207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5" name="Oval 1509"/>
                  <p:cNvSpPr>
                    <a:spLocks noChangeArrowheads="1"/>
                  </p:cNvSpPr>
                  <p:nvPr/>
                </p:nvSpPr>
                <p:spPr bwMode="auto">
                  <a:xfrm>
                    <a:off x="3102" y="2078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6" name="Oval 1510"/>
                  <p:cNvSpPr>
                    <a:spLocks noChangeArrowheads="1"/>
                  </p:cNvSpPr>
                  <p:nvPr/>
                </p:nvSpPr>
                <p:spPr bwMode="auto">
                  <a:xfrm>
                    <a:off x="3115" y="207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7" name="Oval 1511"/>
                  <p:cNvSpPr>
                    <a:spLocks noChangeArrowheads="1"/>
                  </p:cNvSpPr>
                  <p:nvPr/>
                </p:nvSpPr>
                <p:spPr bwMode="auto">
                  <a:xfrm>
                    <a:off x="3127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8" name="Oval 1512"/>
                  <p:cNvSpPr>
                    <a:spLocks noChangeArrowheads="1"/>
                  </p:cNvSpPr>
                  <p:nvPr/>
                </p:nvSpPr>
                <p:spPr bwMode="auto">
                  <a:xfrm>
                    <a:off x="3138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69" name="Oval 1513"/>
                  <p:cNvSpPr>
                    <a:spLocks noChangeArrowheads="1"/>
                  </p:cNvSpPr>
                  <p:nvPr/>
                </p:nvSpPr>
                <p:spPr bwMode="auto">
                  <a:xfrm>
                    <a:off x="3148" y="207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0" name="Oval 1514"/>
                  <p:cNvSpPr>
                    <a:spLocks noChangeArrowheads="1"/>
                  </p:cNvSpPr>
                  <p:nvPr/>
                </p:nvSpPr>
                <p:spPr bwMode="auto">
                  <a:xfrm>
                    <a:off x="3157" y="2077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1" name="Oval 1515"/>
                  <p:cNvSpPr>
                    <a:spLocks noChangeArrowheads="1"/>
                  </p:cNvSpPr>
                  <p:nvPr/>
                </p:nvSpPr>
                <p:spPr bwMode="auto">
                  <a:xfrm>
                    <a:off x="3165" y="2078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2" name="Oval 1516"/>
                  <p:cNvSpPr>
                    <a:spLocks noChangeArrowheads="1"/>
                  </p:cNvSpPr>
                  <p:nvPr/>
                </p:nvSpPr>
                <p:spPr bwMode="auto">
                  <a:xfrm>
                    <a:off x="3173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3" name="Oval 1517"/>
                  <p:cNvSpPr>
                    <a:spLocks noChangeArrowheads="1"/>
                  </p:cNvSpPr>
                  <p:nvPr/>
                </p:nvSpPr>
                <p:spPr bwMode="auto">
                  <a:xfrm>
                    <a:off x="3188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4" name="Oval 1518"/>
                  <p:cNvSpPr>
                    <a:spLocks noChangeArrowheads="1"/>
                  </p:cNvSpPr>
                  <p:nvPr/>
                </p:nvSpPr>
                <p:spPr bwMode="auto">
                  <a:xfrm>
                    <a:off x="3201" y="2077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5" name="Oval 1519"/>
                  <p:cNvSpPr>
                    <a:spLocks noChangeArrowheads="1"/>
                  </p:cNvSpPr>
                  <p:nvPr/>
                </p:nvSpPr>
                <p:spPr bwMode="auto">
                  <a:xfrm>
                    <a:off x="3213" y="208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6" name="Oval 1520"/>
                  <p:cNvSpPr>
                    <a:spLocks noChangeArrowheads="1"/>
                  </p:cNvSpPr>
                  <p:nvPr/>
                </p:nvSpPr>
                <p:spPr bwMode="auto">
                  <a:xfrm>
                    <a:off x="3223" y="208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7" name="Oval 1521"/>
                  <p:cNvSpPr>
                    <a:spLocks noChangeArrowheads="1"/>
                  </p:cNvSpPr>
                  <p:nvPr/>
                </p:nvSpPr>
                <p:spPr bwMode="auto">
                  <a:xfrm>
                    <a:off x="3233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8" name="Oval 1522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79" name="Oval 1523"/>
                  <p:cNvSpPr>
                    <a:spLocks noChangeArrowheads="1"/>
                  </p:cNvSpPr>
                  <p:nvPr/>
                </p:nvSpPr>
                <p:spPr bwMode="auto">
                  <a:xfrm>
                    <a:off x="3251" y="207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0" name="Oval 1524"/>
                  <p:cNvSpPr>
                    <a:spLocks noChangeArrowheads="1"/>
                  </p:cNvSpPr>
                  <p:nvPr/>
                </p:nvSpPr>
                <p:spPr bwMode="auto">
                  <a:xfrm>
                    <a:off x="3259" y="2079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1" name="Oval 1525"/>
                  <p:cNvSpPr>
                    <a:spLocks noChangeArrowheads="1"/>
                  </p:cNvSpPr>
                  <p:nvPr/>
                </p:nvSpPr>
                <p:spPr bwMode="auto">
                  <a:xfrm>
                    <a:off x="3274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2" name="Oval 1526"/>
                  <p:cNvSpPr>
                    <a:spLocks noChangeArrowheads="1"/>
                  </p:cNvSpPr>
                  <p:nvPr/>
                </p:nvSpPr>
                <p:spPr bwMode="auto">
                  <a:xfrm>
                    <a:off x="3287" y="207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3" name="Oval 1527"/>
                  <p:cNvSpPr>
                    <a:spLocks noChangeArrowheads="1"/>
                  </p:cNvSpPr>
                  <p:nvPr/>
                </p:nvSpPr>
                <p:spPr bwMode="auto">
                  <a:xfrm>
                    <a:off x="3298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4" name="Oval 1528"/>
                  <p:cNvSpPr>
                    <a:spLocks noChangeArrowheads="1"/>
                  </p:cNvSpPr>
                  <p:nvPr/>
                </p:nvSpPr>
                <p:spPr bwMode="auto">
                  <a:xfrm>
                    <a:off x="3309" y="2077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5" name="Oval 1529"/>
                  <p:cNvSpPr>
                    <a:spLocks noChangeArrowheads="1"/>
                  </p:cNvSpPr>
                  <p:nvPr/>
                </p:nvSpPr>
                <p:spPr bwMode="auto">
                  <a:xfrm>
                    <a:off x="3319" y="207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6" name="Oval 1530"/>
                  <p:cNvSpPr>
                    <a:spLocks noChangeArrowheads="1"/>
                  </p:cNvSpPr>
                  <p:nvPr/>
                </p:nvSpPr>
                <p:spPr bwMode="auto">
                  <a:xfrm>
                    <a:off x="3328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7" name="Oval 1531"/>
                  <p:cNvSpPr>
                    <a:spLocks noChangeArrowheads="1"/>
                  </p:cNvSpPr>
                  <p:nvPr/>
                </p:nvSpPr>
                <p:spPr bwMode="auto">
                  <a:xfrm>
                    <a:off x="3337" y="207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8" name="Oval 1532"/>
                  <p:cNvSpPr>
                    <a:spLocks noChangeArrowheads="1"/>
                  </p:cNvSpPr>
                  <p:nvPr/>
                </p:nvSpPr>
                <p:spPr bwMode="auto">
                  <a:xfrm>
                    <a:off x="3345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89" name="Oval 1533"/>
                  <p:cNvSpPr>
                    <a:spLocks noChangeArrowheads="1"/>
                  </p:cNvSpPr>
                  <p:nvPr/>
                </p:nvSpPr>
                <p:spPr bwMode="auto">
                  <a:xfrm>
                    <a:off x="3359" y="207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0" name="Oval 1534"/>
                  <p:cNvSpPr>
                    <a:spLocks noChangeArrowheads="1"/>
                  </p:cNvSpPr>
                  <p:nvPr/>
                </p:nvSpPr>
                <p:spPr bwMode="auto">
                  <a:xfrm>
                    <a:off x="3372" y="207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1" name="Oval 1535"/>
                  <p:cNvSpPr>
                    <a:spLocks noChangeArrowheads="1"/>
                  </p:cNvSpPr>
                  <p:nvPr/>
                </p:nvSpPr>
                <p:spPr bwMode="auto">
                  <a:xfrm>
                    <a:off x="3384" y="207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2" name="Oval 1536"/>
                  <p:cNvSpPr>
                    <a:spLocks noChangeArrowheads="1"/>
                  </p:cNvSpPr>
                  <p:nvPr/>
                </p:nvSpPr>
                <p:spPr bwMode="auto">
                  <a:xfrm>
                    <a:off x="3395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3" name="Oval 1537"/>
                  <p:cNvSpPr>
                    <a:spLocks noChangeArrowheads="1"/>
                  </p:cNvSpPr>
                  <p:nvPr/>
                </p:nvSpPr>
                <p:spPr bwMode="auto">
                  <a:xfrm>
                    <a:off x="3405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4" name="Oval 1538"/>
                  <p:cNvSpPr>
                    <a:spLocks noChangeArrowheads="1"/>
                  </p:cNvSpPr>
                  <p:nvPr/>
                </p:nvSpPr>
                <p:spPr bwMode="auto">
                  <a:xfrm>
                    <a:off x="3414" y="2079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5" name="Oval 1539"/>
                  <p:cNvSpPr>
                    <a:spLocks noChangeArrowheads="1"/>
                  </p:cNvSpPr>
                  <p:nvPr/>
                </p:nvSpPr>
                <p:spPr bwMode="auto">
                  <a:xfrm>
                    <a:off x="3422" y="2078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6" name="Oval 1540"/>
                  <p:cNvSpPr>
                    <a:spLocks noChangeArrowheads="1"/>
                  </p:cNvSpPr>
                  <p:nvPr/>
                </p:nvSpPr>
                <p:spPr bwMode="auto">
                  <a:xfrm>
                    <a:off x="3430" y="2077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7" name="Oval 1541"/>
                  <p:cNvSpPr>
                    <a:spLocks noChangeArrowheads="1"/>
                  </p:cNvSpPr>
                  <p:nvPr/>
                </p:nvSpPr>
                <p:spPr bwMode="auto">
                  <a:xfrm>
                    <a:off x="3445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8" name="Oval 1542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599" name="Oval 1543"/>
                  <p:cNvSpPr>
                    <a:spLocks noChangeArrowheads="1"/>
                  </p:cNvSpPr>
                  <p:nvPr/>
                </p:nvSpPr>
                <p:spPr bwMode="auto">
                  <a:xfrm>
                    <a:off x="3470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0" name="Oval 1544"/>
                  <p:cNvSpPr>
                    <a:spLocks noChangeArrowheads="1"/>
                  </p:cNvSpPr>
                  <p:nvPr/>
                </p:nvSpPr>
                <p:spPr bwMode="auto">
                  <a:xfrm>
                    <a:off x="3480" y="2078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1" name="Oval 1545"/>
                  <p:cNvSpPr>
                    <a:spLocks noChangeArrowheads="1"/>
                  </p:cNvSpPr>
                  <p:nvPr/>
                </p:nvSpPr>
                <p:spPr bwMode="auto">
                  <a:xfrm>
                    <a:off x="3490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2" name="Oval 1546"/>
                  <p:cNvSpPr>
                    <a:spLocks noChangeArrowheads="1"/>
                  </p:cNvSpPr>
                  <p:nvPr/>
                </p:nvSpPr>
                <p:spPr bwMode="auto">
                  <a:xfrm>
                    <a:off x="3500" y="207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3" name="Oval 1547"/>
                  <p:cNvSpPr>
                    <a:spLocks noChangeArrowheads="1"/>
                  </p:cNvSpPr>
                  <p:nvPr/>
                </p:nvSpPr>
                <p:spPr bwMode="auto">
                  <a:xfrm>
                    <a:off x="3508" y="2077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4" name="Oval 1548"/>
                  <p:cNvSpPr>
                    <a:spLocks noChangeArrowheads="1"/>
                  </p:cNvSpPr>
                  <p:nvPr/>
                </p:nvSpPr>
                <p:spPr bwMode="auto">
                  <a:xfrm>
                    <a:off x="3516" y="207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5" name="Oval 1549"/>
                  <p:cNvSpPr>
                    <a:spLocks noChangeArrowheads="1"/>
                  </p:cNvSpPr>
                  <p:nvPr/>
                </p:nvSpPr>
                <p:spPr bwMode="auto">
                  <a:xfrm>
                    <a:off x="3530" y="2078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6" name="Oval 1550"/>
                  <p:cNvSpPr>
                    <a:spLocks noChangeArrowheads="1"/>
                  </p:cNvSpPr>
                  <p:nvPr/>
                </p:nvSpPr>
                <p:spPr bwMode="auto">
                  <a:xfrm>
                    <a:off x="3544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7" name="Oval 1551"/>
                  <p:cNvSpPr>
                    <a:spLocks noChangeArrowheads="1"/>
                  </p:cNvSpPr>
                  <p:nvPr/>
                </p:nvSpPr>
                <p:spPr bwMode="auto">
                  <a:xfrm>
                    <a:off x="3555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8" name="Oval 1552"/>
                  <p:cNvSpPr>
                    <a:spLocks noChangeArrowheads="1"/>
                  </p:cNvSpPr>
                  <p:nvPr/>
                </p:nvSpPr>
                <p:spPr bwMode="auto">
                  <a:xfrm>
                    <a:off x="3566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09" name="Oval 1553"/>
                  <p:cNvSpPr>
                    <a:spLocks noChangeArrowheads="1"/>
                  </p:cNvSpPr>
                  <p:nvPr/>
                </p:nvSpPr>
                <p:spPr bwMode="auto">
                  <a:xfrm>
                    <a:off x="3576" y="2077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0" name="Oval 1554"/>
                  <p:cNvSpPr>
                    <a:spLocks noChangeArrowheads="1"/>
                  </p:cNvSpPr>
                  <p:nvPr/>
                </p:nvSpPr>
                <p:spPr bwMode="auto">
                  <a:xfrm>
                    <a:off x="3585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1" name="Oval 1555"/>
                  <p:cNvSpPr>
                    <a:spLocks noChangeArrowheads="1"/>
                  </p:cNvSpPr>
                  <p:nvPr/>
                </p:nvSpPr>
                <p:spPr bwMode="auto">
                  <a:xfrm>
                    <a:off x="3594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2" name="Oval 1556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079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3" name="Oval 1557"/>
                  <p:cNvSpPr>
                    <a:spLocks noChangeArrowheads="1"/>
                  </p:cNvSpPr>
                  <p:nvPr/>
                </p:nvSpPr>
                <p:spPr bwMode="auto">
                  <a:xfrm>
                    <a:off x="3616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4" name="Oval 1558"/>
                  <p:cNvSpPr>
                    <a:spLocks noChangeArrowheads="1"/>
                  </p:cNvSpPr>
                  <p:nvPr/>
                </p:nvSpPr>
                <p:spPr bwMode="auto">
                  <a:xfrm>
                    <a:off x="3629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5" name="Oval 1559"/>
                  <p:cNvSpPr>
                    <a:spLocks noChangeArrowheads="1"/>
                  </p:cNvSpPr>
                  <p:nvPr/>
                </p:nvSpPr>
                <p:spPr bwMode="auto">
                  <a:xfrm>
                    <a:off x="3641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6" name="Oval 1560"/>
                  <p:cNvSpPr>
                    <a:spLocks noChangeArrowheads="1"/>
                  </p:cNvSpPr>
                  <p:nvPr/>
                </p:nvSpPr>
                <p:spPr bwMode="auto">
                  <a:xfrm>
                    <a:off x="3652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7" name="Oval 1561"/>
                  <p:cNvSpPr>
                    <a:spLocks noChangeArrowheads="1"/>
                  </p:cNvSpPr>
                  <p:nvPr/>
                </p:nvSpPr>
                <p:spPr bwMode="auto">
                  <a:xfrm>
                    <a:off x="3661" y="2077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8" name="Oval 1562"/>
                  <p:cNvSpPr>
                    <a:spLocks noChangeArrowheads="1"/>
                  </p:cNvSpPr>
                  <p:nvPr/>
                </p:nvSpPr>
                <p:spPr bwMode="auto">
                  <a:xfrm>
                    <a:off x="3671" y="2077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19" name="Oval 156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0" name="Oval 1564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1" name="Oval 1565"/>
                  <p:cNvSpPr>
                    <a:spLocks noChangeArrowheads="1"/>
                  </p:cNvSpPr>
                  <p:nvPr/>
                </p:nvSpPr>
                <p:spPr bwMode="auto">
                  <a:xfrm>
                    <a:off x="3702" y="2078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2" name="Oval 1566"/>
                  <p:cNvSpPr>
                    <a:spLocks noChangeArrowheads="1"/>
                  </p:cNvSpPr>
                  <p:nvPr/>
                </p:nvSpPr>
                <p:spPr bwMode="auto">
                  <a:xfrm>
                    <a:off x="3715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3" name="Oval 1567"/>
                  <p:cNvSpPr>
                    <a:spLocks noChangeArrowheads="1"/>
                  </p:cNvSpPr>
                  <p:nvPr/>
                </p:nvSpPr>
                <p:spPr bwMode="auto">
                  <a:xfrm>
                    <a:off x="3727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4" name="Oval 1568"/>
                  <p:cNvSpPr>
                    <a:spLocks noChangeArrowheads="1"/>
                  </p:cNvSpPr>
                  <p:nvPr/>
                </p:nvSpPr>
                <p:spPr bwMode="auto">
                  <a:xfrm>
                    <a:off x="3737" y="2078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5" name="Oval 1569"/>
                  <p:cNvSpPr>
                    <a:spLocks noChangeArrowheads="1"/>
                  </p:cNvSpPr>
                  <p:nvPr/>
                </p:nvSpPr>
                <p:spPr bwMode="auto">
                  <a:xfrm>
                    <a:off x="3747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6" name="Oval 1570"/>
                  <p:cNvSpPr>
                    <a:spLocks noChangeArrowheads="1"/>
                  </p:cNvSpPr>
                  <p:nvPr/>
                </p:nvSpPr>
                <p:spPr bwMode="auto">
                  <a:xfrm>
                    <a:off x="3756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7" name="Oval 1571"/>
                  <p:cNvSpPr>
                    <a:spLocks noChangeArrowheads="1"/>
                  </p:cNvSpPr>
                  <p:nvPr/>
                </p:nvSpPr>
                <p:spPr bwMode="auto">
                  <a:xfrm>
                    <a:off x="3765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8" name="Oval 1572"/>
                  <p:cNvSpPr>
                    <a:spLocks noChangeArrowheads="1"/>
                  </p:cNvSpPr>
                  <p:nvPr/>
                </p:nvSpPr>
                <p:spPr bwMode="auto">
                  <a:xfrm>
                    <a:off x="3773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29" name="Oval 1573"/>
                  <p:cNvSpPr>
                    <a:spLocks noChangeArrowheads="1"/>
                  </p:cNvSpPr>
                  <p:nvPr/>
                </p:nvSpPr>
                <p:spPr bwMode="auto">
                  <a:xfrm>
                    <a:off x="3787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0" name="Oval 1574"/>
                  <p:cNvSpPr>
                    <a:spLocks noChangeArrowheads="1"/>
                  </p:cNvSpPr>
                  <p:nvPr/>
                </p:nvSpPr>
                <p:spPr bwMode="auto">
                  <a:xfrm>
                    <a:off x="3800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1" name="Oval 1575"/>
                  <p:cNvSpPr>
                    <a:spLocks noChangeArrowheads="1"/>
                  </p:cNvSpPr>
                  <p:nvPr/>
                </p:nvSpPr>
                <p:spPr bwMode="auto">
                  <a:xfrm>
                    <a:off x="3812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2" name="Oval 1576"/>
                  <p:cNvSpPr>
                    <a:spLocks noChangeArrowheads="1"/>
                  </p:cNvSpPr>
                  <p:nvPr/>
                </p:nvSpPr>
                <p:spPr bwMode="auto">
                  <a:xfrm>
                    <a:off x="3823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3" name="Oval 1577"/>
                  <p:cNvSpPr>
                    <a:spLocks noChangeArrowheads="1"/>
                  </p:cNvSpPr>
                  <p:nvPr/>
                </p:nvSpPr>
                <p:spPr bwMode="auto">
                  <a:xfrm>
                    <a:off x="3833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4" name="Oval 1578"/>
                  <p:cNvSpPr>
                    <a:spLocks noChangeArrowheads="1"/>
                  </p:cNvSpPr>
                  <p:nvPr/>
                </p:nvSpPr>
                <p:spPr bwMode="auto">
                  <a:xfrm>
                    <a:off x="3842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5" name="Oval 1579"/>
                  <p:cNvSpPr>
                    <a:spLocks noChangeArrowheads="1"/>
                  </p:cNvSpPr>
                  <p:nvPr/>
                </p:nvSpPr>
                <p:spPr bwMode="auto">
                  <a:xfrm>
                    <a:off x="3851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6" name="Oval 1580"/>
                  <p:cNvSpPr>
                    <a:spLocks noChangeArrowheads="1"/>
                  </p:cNvSpPr>
                  <p:nvPr/>
                </p:nvSpPr>
                <p:spPr bwMode="auto">
                  <a:xfrm>
                    <a:off x="3858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7" name="Oval 1581"/>
                  <p:cNvSpPr>
                    <a:spLocks noChangeArrowheads="1"/>
                  </p:cNvSpPr>
                  <p:nvPr/>
                </p:nvSpPr>
                <p:spPr bwMode="auto">
                  <a:xfrm>
                    <a:off x="3873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8" name="Oval 1582"/>
                  <p:cNvSpPr>
                    <a:spLocks noChangeArrowheads="1"/>
                  </p:cNvSpPr>
                  <p:nvPr/>
                </p:nvSpPr>
                <p:spPr bwMode="auto">
                  <a:xfrm>
                    <a:off x="3886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39" name="Oval 1583"/>
                  <p:cNvSpPr>
                    <a:spLocks noChangeArrowheads="1"/>
                  </p:cNvSpPr>
                  <p:nvPr/>
                </p:nvSpPr>
                <p:spPr bwMode="auto">
                  <a:xfrm>
                    <a:off x="3898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0" name="Oval 1584"/>
                  <p:cNvSpPr>
                    <a:spLocks noChangeArrowheads="1"/>
                  </p:cNvSpPr>
                  <p:nvPr/>
                </p:nvSpPr>
                <p:spPr bwMode="auto">
                  <a:xfrm>
                    <a:off x="3909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1" name="Oval 1585"/>
                  <p:cNvSpPr>
                    <a:spLocks noChangeArrowheads="1"/>
                  </p:cNvSpPr>
                  <p:nvPr/>
                </p:nvSpPr>
                <p:spPr bwMode="auto">
                  <a:xfrm>
                    <a:off x="3919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2" name="Oval 1586"/>
                  <p:cNvSpPr>
                    <a:spLocks noChangeArrowheads="1"/>
                  </p:cNvSpPr>
                  <p:nvPr/>
                </p:nvSpPr>
                <p:spPr bwMode="auto">
                  <a:xfrm>
                    <a:off x="3928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3" name="Oval 1587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4" name="Oval 1588"/>
                  <p:cNvSpPr>
                    <a:spLocks noChangeArrowheads="1"/>
                  </p:cNvSpPr>
                  <p:nvPr/>
                </p:nvSpPr>
                <p:spPr bwMode="auto">
                  <a:xfrm>
                    <a:off x="3944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5" name="Oval 1589"/>
                  <p:cNvSpPr>
                    <a:spLocks noChangeArrowheads="1"/>
                  </p:cNvSpPr>
                  <p:nvPr/>
                </p:nvSpPr>
                <p:spPr bwMode="auto">
                  <a:xfrm>
                    <a:off x="3959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6" name="Oval 1590"/>
                  <p:cNvSpPr>
                    <a:spLocks noChangeArrowheads="1"/>
                  </p:cNvSpPr>
                  <p:nvPr/>
                </p:nvSpPr>
                <p:spPr bwMode="auto">
                  <a:xfrm>
                    <a:off x="3972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7" name="Oval 1591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8" name="Oval 1592"/>
                  <p:cNvSpPr>
                    <a:spLocks noChangeArrowheads="1"/>
                  </p:cNvSpPr>
                  <p:nvPr/>
                </p:nvSpPr>
                <p:spPr bwMode="auto">
                  <a:xfrm>
                    <a:off x="3994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49" name="Oval 1593"/>
                  <p:cNvSpPr>
                    <a:spLocks noChangeArrowheads="1"/>
                  </p:cNvSpPr>
                  <p:nvPr/>
                </p:nvSpPr>
                <p:spPr bwMode="auto">
                  <a:xfrm>
                    <a:off x="4004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0" name="Oval 1594"/>
                  <p:cNvSpPr>
                    <a:spLocks noChangeArrowheads="1"/>
                  </p:cNvSpPr>
                  <p:nvPr/>
                </p:nvSpPr>
                <p:spPr bwMode="auto">
                  <a:xfrm>
                    <a:off x="4013" y="2078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1" name="Oval 1595"/>
                  <p:cNvSpPr>
                    <a:spLocks noChangeArrowheads="1"/>
                  </p:cNvSpPr>
                  <p:nvPr/>
                </p:nvSpPr>
                <p:spPr bwMode="auto">
                  <a:xfrm>
                    <a:off x="4022" y="207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2" name="Line 1596"/>
                  <p:cNvSpPr>
                    <a:spLocks noChangeShapeType="1"/>
                  </p:cNvSpPr>
                  <p:nvPr/>
                </p:nvSpPr>
                <p:spPr bwMode="auto">
                  <a:xfrm>
                    <a:off x="2315" y="193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3" name="Line 1597"/>
                  <p:cNvSpPr>
                    <a:spLocks noChangeShapeType="1"/>
                  </p:cNvSpPr>
                  <p:nvPr/>
                </p:nvSpPr>
                <p:spPr bwMode="auto">
                  <a:xfrm>
                    <a:off x="2315" y="188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4" name="Line 15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22" y="1889"/>
                    <a:ext cx="1" cy="4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5" name="Line 1599"/>
                  <p:cNvSpPr>
                    <a:spLocks noChangeShapeType="1"/>
                  </p:cNvSpPr>
                  <p:nvPr/>
                </p:nvSpPr>
                <p:spPr bwMode="auto">
                  <a:xfrm>
                    <a:off x="2401" y="194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6" name="Line 1600"/>
                  <p:cNvSpPr>
                    <a:spLocks noChangeShapeType="1"/>
                  </p:cNvSpPr>
                  <p:nvPr/>
                </p:nvSpPr>
                <p:spPr bwMode="auto">
                  <a:xfrm>
                    <a:off x="2401" y="191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7" name="Line 16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08" y="1916"/>
                    <a:ext cx="1" cy="3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8" name="Line 1602"/>
                  <p:cNvSpPr>
                    <a:spLocks noChangeShapeType="1"/>
                  </p:cNvSpPr>
                  <p:nvPr/>
                </p:nvSpPr>
                <p:spPr bwMode="auto">
                  <a:xfrm>
                    <a:off x="2451" y="194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59" name="Line 1603"/>
                  <p:cNvSpPr>
                    <a:spLocks noChangeShapeType="1"/>
                  </p:cNvSpPr>
                  <p:nvPr/>
                </p:nvSpPr>
                <p:spPr bwMode="auto">
                  <a:xfrm>
                    <a:off x="2451" y="192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0" name="Line 16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58" y="1922"/>
                    <a:ext cx="1" cy="2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1" name="Line 1605"/>
                  <p:cNvSpPr>
                    <a:spLocks noChangeShapeType="1"/>
                  </p:cNvSpPr>
                  <p:nvPr/>
                </p:nvSpPr>
                <p:spPr bwMode="auto">
                  <a:xfrm>
                    <a:off x="2487" y="194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2" name="Line 1606"/>
                  <p:cNvSpPr>
                    <a:spLocks noChangeShapeType="1"/>
                  </p:cNvSpPr>
                  <p:nvPr/>
                </p:nvSpPr>
                <p:spPr bwMode="auto">
                  <a:xfrm>
                    <a:off x="2487" y="192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3" name="Line 16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3" y="1923"/>
                    <a:ext cx="1" cy="2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4" name="Line 1608"/>
                  <p:cNvSpPr>
                    <a:spLocks noChangeShapeType="1"/>
                  </p:cNvSpPr>
                  <p:nvPr/>
                </p:nvSpPr>
                <p:spPr bwMode="auto">
                  <a:xfrm>
                    <a:off x="2514" y="196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5" name="Line 1609"/>
                  <p:cNvSpPr>
                    <a:spLocks noChangeShapeType="1"/>
                  </p:cNvSpPr>
                  <p:nvPr/>
                </p:nvSpPr>
                <p:spPr bwMode="auto">
                  <a:xfrm>
                    <a:off x="2514" y="194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6" name="Line 16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21" y="1941"/>
                    <a:ext cx="1" cy="1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7" name="Line 1611"/>
                  <p:cNvSpPr>
                    <a:spLocks noChangeShapeType="1"/>
                  </p:cNvSpPr>
                  <p:nvPr/>
                </p:nvSpPr>
                <p:spPr bwMode="auto">
                  <a:xfrm>
                    <a:off x="2537" y="196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8" name="Line 1612"/>
                  <p:cNvSpPr>
                    <a:spLocks noChangeShapeType="1"/>
                  </p:cNvSpPr>
                  <p:nvPr/>
                </p:nvSpPr>
                <p:spPr bwMode="auto">
                  <a:xfrm>
                    <a:off x="2537" y="194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69" name="Line 16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43" y="1946"/>
                    <a:ext cx="1" cy="1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0" name="Line 1614"/>
                  <p:cNvSpPr>
                    <a:spLocks noChangeShapeType="1"/>
                  </p:cNvSpPr>
                  <p:nvPr/>
                </p:nvSpPr>
                <p:spPr bwMode="auto">
                  <a:xfrm>
                    <a:off x="2556" y="19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1" name="Line 1615"/>
                  <p:cNvSpPr>
                    <a:spLocks noChangeShapeType="1"/>
                  </p:cNvSpPr>
                  <p:nvPr/>
                </p:nvSpPr>
                <p:spPr bwMode="auto">
                  <a:xfrm>
                    <a:off x="2556" y="196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2" name="Line 16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62" y="1968"/>
                    <a:ext cx="1" cy="1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3" name="Line 1617"/>
                  <p:cNvSpPr>
                    <a:spLocks noChangeShapeType="1"/>
                  </p:cNvSpPr>
                  <p:nvPr/>
                </p:nvSpPr>
                <p:spPr bwMode="auto">
                  <a:xfrm>
                    <a:off x="2572" y="198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4" name="Line 1618"/>
                  <p:cNvSpPr>
                    <a:spLocks noChangeShapeType="1"/>
                  </p:cNvSpPr>
                  <p:nvPr/>
                </p:nvSpPr>
                <p:spPr bwMode="auto">
                  <a:xfrm>
                    <a:off x="2572" y="197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5" name="Line 16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79" y="1970"/>
                    <a:ext cx="1" cy="1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6" name="Line 1620"/>
                  <p:cNvSpPr>
                    <a:spLocks noChangeShapeType="1"/>
                  </p:cNvSpPr>
                  <p:nvPr/>
                </p:nvSpPr>
                <p:spPr bwMode="auto">
                  <a:xfrm>
                    <a:off x="2587" y="19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7" name="Line 1621"/>
                  <p:cNvSpPr>
                    <a:spLocks noChangeShapeType="1"/>
                  </p:cNvSpPr>
                  <p:nvPr/>
                </p:nvSpPr>
                <p:spPr bwMode="auto">
                  <a:xfrm>
                    <a:off x="2587" y="197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8" name="Line 16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3" y="1970"/>
                    <a:ext cx="1" cy="1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79" name="Line 1623"/>
                  <p:cNvSpPr>
                    <a:spLocks noChangeShapeType="1"/>
                  </p:cNvSpPr>
                  <p:nvPr/>
                </p:nvSpPr>
                <p:spPr bwMode="auto">
                  <a:xfrm>
                    <a:off x="2600" y="197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0" name="Line 1624"/>
                  <p:cNvSpPr>
                    <a:spLocks noChangeShapeType="1"/>
                  </p:cNvSpPr>
                  <p:nvPr/>
                </p:nvSpPr>
                <p:spPr bwMode="auto">
                  <a:xfrm>
                    <a:off x="2600" y="196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1" name="Line 16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6" y="1960"/>
                    <a:ext cx="1" cy="1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2" name="Line 1626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196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3" name="Line 1627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195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4" name="Line 16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18" y="1953"/>
                    <a:ext cx="1" cy="1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5" name="Line 1629"/>
                  <p:cNvSpPr>
                    <a:spLocks noChangeShapeType="1"/>
                  </p:cNvSpPr>
                  <p:nvPr/>
                </p:nvSpPr>
                <p:spPr bwMode="auto">
                  <a:xfrm>
                    <a:off x="2622" y="199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6" name="Line 1630"/>
                  <p:cNvSpPr>
                    <a:spLocks noChangeShapeType="1"/>
                  </p:cNvSpPr>
                  <p:nvPr/>
                </p:nvSpPr>
                <p:spPr bwMode="auto">
                  <a:xfrm>
                    <a:off x="2622" y="198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7" name="Line 16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29" y="1985"/>
                    <a:ext cx="1" cy="1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8" name="Line 1632"/>
                  <p:cNvSpPr>
                    <a:spLocks noChangeShapeType="1"/>
                  </p:cNvSpPr>
                  <p:nvPr/>
                </p:nvSpPr>
                <p:spPr bwMode="auto">
                  <a:xfrm>
                    <a:off x="2632" y="199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89" name="Line 1633"/>
                  <p:cNvSpPr>
                    <a:spLocks noChangeShapeType="1"/>
                  </p:cNvSpPr>
                  <p:nvPr/>
                </p:nvSpPr>
                <p:spPr bwMode="auto">
                  <a:xfrm>
                    <a:off x="2632" y="198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0" name="Line 16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39" y="1985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1" name="Line 1635"/>
                  <p:cNvSpPr>
                    <a:spLocks noChangeShapeType="1"/>
                  </p:cNvSpPr>
                  <p:nvPr/>
                </p:nvSpPr>
                <p:spPr bwMode="auto">
                  <a:xfrm>
                    <a:off x="2642" y="199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2" name="Line 1636"/>
                  <p:cNvSpPr>
                    <a:spLocks noChangeShapeType="1"/>
                  </p:cNvSpPr>
                  <p:nvPr/>
                </p:nvSpPr>
                <p:spPr bwMode="auto">
                  <a:xfrm>
                    <a:off x="2642" y="19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3" name="Line 16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48" y="1984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4" name="Line 1638"/>
                  <p:cNvSpPr>
                    <a:spLocks noChangeShapeType="1"/>
                  </p:cNvSpPr>
                  <p:nvPr/>
                </p:nvSpPr>
                <p:spPr bwMode="auto">
                  <a:xfrm>
                    <a:off x="2650" y="197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5" name="Line 1639"/>
                  <p:cNvSpPr>
                    <a:spLocks noChangeShapeType="1"/>
                  </p:cNvSpPr>
                  <p:nvPr/>
                </p:nvSpPr>
                <p:spPr bwMode="auto">
                  <a:xfrm>
                    <a:off x="2650" y="195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6" name="Line 16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57" y="1959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7" name="Line 1641"/>
                  <p:cNvSpPr>
                    <a:spLocks noChangeShapeType="1"/>
                  </p:cNvSpPr>
                  <p:nvPr/>
                </p:nvSpPr>
                <p:spPr bwMode="auto">
                  <a:xfrm>
                    <a:off x="2658" y="200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8" name="Line 1642"/>
                  <p:cNvSpPr>
                    <a:spLocks noChangeShapeType="1"/>
                  </p:cNvSpPr>
                  <p:nvPr/>
                </p:nvSpPr>
                <p:spPr bwMode="auto">
                  <a:xfrm>
                    <a:off x="2658" y="199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699" name="Line 16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64" y="1991"/>
                    <a:ext cx="1" cy="1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0" name="Line 1644"/>
                  <p:cNvSpPr>
                    <a:spLocks noChangeShapeType="1"/>
                  </p:cNvSpPr>
                  <p:nvPr/>
                </p:nvSpPr>
                <p:spPr bwMode="auto">
                  <a:xfrm>
                    <a:off x="2672" y="200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1" name="Line 1645"/>
                  <p:cNvSpPr>
                    <a:spLocks noChangeShapeType="1"/>
                  </p:cNvSpPr>
                  <p:nvPr/>
                </p:nvSpPr>
                <p:spPr bwMode="auto">
                  <a:xfrm>
                    <a:off x="2672" y="199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2" name="Line 16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9" y="1991"/>
                    <a:ext cx="1" cy="1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3" name="Line 1647"/>
                  <p:cNvSpPr>
                    <a:spLocks noChangeShapeType="1"/>
                  </p:cNvSpPr>
                  <p:nvPr/>
                </p:nvSpPr>
                <p:spPr bwMode="auto">
                  <a:xfrm>
                    <a:off x="2686" y="199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4" name="Line 1648"/>
                  <p:cNvSpPr>
                    <a:spLocks noChangeShapeType="1"/>
                  </p:cNvSpPr>
                  <p:nvPr/>
                </p:nvSpPr>
                <p:spPr bwMode="auto">
                  <a:xfrm>
                    <a:off x="2686" y="19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6906" name="Group 1850"/>
                <p:cNvGrpSpPr>
                  <a:grpSpLocks/>
                </p:cNvGrpSpPr>
                <p:nvPr/>
              </p:nvGrpSpPr>
              <p:grpSpPr bwMode="auto">
                <a:xfrm>
                  <a:off x="2692" y="1981"/>
                  <a:ext cx="725" cy="106"/>
                  <a:chOff x="2692" y="1981"/>
                  <a:chExt cx="725" cy="106"/>
                </a:xfrm>
              </p:grpSpPr>
              <p:sp>
                <p:nvSpPr>
                  <p:cNvPr id="46706" name="Line 16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92" y="1981"/>
                    <a:ext cx="1" cy="1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7" name="Line 1651"/>
                  <p:cNvSpPr>
                    <a:spLocks noChangeShapeType="1"/>
                  </p:cNvSpPr>
                  <p:nvPr/>
                </p:nvSpPr>
                <p:spPr bwMode="auto">
                  <a:xfrm>
                    <a:off x="2697" y="199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8" name="Line 1652"/>
                  <p:cNvSpPr>
                    <a:spLocks noChangeShapeType="1"/>
                  </p:cNvSpPr>
                  <p:nvPr/>
                </p:nvSpPr>
                <p:spPr bwMode="auto">
                  <a:xfrm>
                    <a:off x="2697" y="198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09" name="Line 16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04" y="1984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0" name="Line 1654"/>
                  <p:cNvSpPr>
                    <a:spLocks noChangeShapeType="1"/>
                  </p:cNvSpPr>
                  <p:nvPr/>
                </p:nvSpPr>
                <p:spPr bwMode="auto">
                  <a:xfrm>
                    <a:off x="2708" y="199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1" name="Line 1655"/>
                  <p:cNvSpPr>
                    <a:spLocks noChangeShapeType="1"/>
                  </p:cNvSpPr>
                  <p:nvPr/>
                </p:nvSpPr>
                <p:spPr bwMode="auto">
                  <a:xfrm>
                    <a:off x="2708" y="198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2" name="Line 16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15" y="1989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3" name="Line 1657"/>
                  <p:cNvSpPr>
                    <a:spLocks noChangeShapeType="1"/>
                  </p:cNvSpPr>
                  <p:nvPr/>
                </p:nvSpPr>
                <p:spPr bwMode="auto">
                  <a:xfrm>
                    <a:off x="2718" y="20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4" name="Line 1658"/>
                  <p:cNvSpPr>
                    <a:spLocks noChangeShapeType="1"/>
                  </p:cNvSpPr>
                  <p:nvPr/>
                </p:nvSpPr>
                <p:spPr bwMode="auto">
                  <a:xfrm>
                    <a:off x="2718" y="199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5" name="Line 16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25" y="1999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6" name="Line 1660"/>
                  <p:cNvSpPr>
                    <a:spLocks noChangeShapeType="1"/>
                  </p:cNvSpPr>
                  <p:nvPr/>
                </p:nvSpPr>
                <p:spPr bwMode="auto">
                  <a:xfrm>
                    <a:off x="2727" y="199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7" name="Line 1661"/>
                  <p:cNvSpPr>
                    <a:spLocks noChangeShapeType="1"/>
                  </p:cNvSpPr>
                  <p:nvPr/>
                </p:nvSpPr>
                <p:spPr bwMode="auto">
                  <a:xfrm>
                    <a:off x="2727" y="198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8" name="Line 16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4" y="1987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19" name="Line 1663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20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0" name="Line 1664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199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1" name="Line 16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42" y="1998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2" name="Line 1666"/>
                  <p:cNvSpPr>
                    <a:spLocks noChangeShapeType="1"/>
                  </p:cNvSpPr>
                  <p:nvPr/>
                </p:nvSpPr>
                <p:spPr bwMode="auto">
                  <a:xfrm>
                    <a:off x="2744" y="201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3" name="Line 1667"/>
                  <p:cNvSpPr>
                    <a:spLocks noChangeShapeType="1"/>
                  </p:cNvSpPr>
                  <p:nvPr/>
                </p:nvSpPr>
                <p:spPr bwMode="auto">
                  <a:xfrm>
                    <a:off x="2744" y="200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4" name="Line 16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50" y="2003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5" name="Line 1669"/>
                  <p:cNvSpPr>
                    <a:spLocks noChangeShapeType="1"/>
                  </p:cNvSpPr>
                  <p:nvPr/>
                </p:nvSpPr>
                <p:spPr bwMode="auto">
                  <a:xfrm>
                    <a:off x="2758" y="202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6" name="Line 1670"/>
                  <p:cNvSpPr>
                    <a:spLocks noChangeShapeType="1"/>
                  </p:cNvSpPr>
                  <p:nvPr/>
                </p:nvSpPr>
                <p:spPr bwMode="auto">
                  <a:xfrm>
                    <a:off x="2758" y="201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7" name="Line 16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65" y="2015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8" name="Line 1672"/>
                  <p:cNvSpPr>
                    <a:spLocks noChangeShapeType="1"/>
                  </p:cNvSpPr>
                  <p:nvPr/>
                </p:nvSpPr>
                <p:spPr bwMode="auto">
                  <a:xfrm>
                    <a:off x="2771" y="200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29" name="Line 1673"/>
                  <p:cNvSpPr>
                    <a:spLocks noChangeShapeType="1"/>
                  </p:cNvSpPr>
                  <p:nvPr/>
                </p:nvSpPr>
                <p:spPr bwMode="auto">
                  <a:xfrm>
                    <a:off x="2771" y="200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0" name="Line 16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78" y="2002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1" name="Line 1675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203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2" name="Line 1676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202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3" name="Line 16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90" y="2023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4" name="Line 1678"/>
                  <p:cNvSpPr>
                    <a:spLocks noChangeShapeType="1"/>
                  </p:cNvSpPr>
                  <p:nvPr/>
                </p:nvSpPr>
                <p:spPr bwMode="auto">
                  <a:xfrm>
                    <a:off x="2794" y="203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5" name="Line 1679"/>
                  <p:cNvSpPr>
                    <a:spLocks noChangeShapeType="1"/>
                  </p:cNvSpPr>
                  <p:nvPr/>
                </p:nvSpPr>
                <p:spPr bwMode="auto">
                  <a:xfrm>
                    <a:off x="2794" y="202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6" name="Line 16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00" y="2028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7" name="Line 1681"/>
                  <p:cNvSpPr>
                    <a:spLocks noChangeShapeType="1"/>
                  </p:cNvSpPr>
                  <p:nvPr/>
                </p:nvSpPr>
                <p:spPr bwMode="auto">
                  <a:xfrm>
                    <a:off x="2804" y="203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8" name="Line 1682"/>
                  <p:cNvSpPr>
                    <a:spLocks noChangeShapeType="1"/>
                  </p:cNvSpPr>
                  <p:nvPr/>
                </p:nvSpPr>
                <p:spPr bwMode="auto">
                  <a:xfrm>
                    <a:off x="2804" y="202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39" name="Line 16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0" y="2024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0" name="Line 1684"/>
                  <p:cNvSpPr>
                    <a:spLocks noChangeShapeType="1"/>
                  </p:cNvSpPr>
                  <p:nvPr/>
                </p:nvSpPr>
                <p:spPr bwMode="auto">
                  <a:xfrm>
                    <a:off x="2813" y="204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1" name="Line 1685"/>
                  <p:cNvSpPr>
                    <a:spLocks noChangeShapeType="1"/>
                  </p:cNvSpPr>
                  <p:nvPr/>
                </p:nvSpPr>
                <p:spPr bwMode="auto">
                  <a:xfrm>
                    <a:off x="2813" y="203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2" name="Line 16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9" y="2035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3" name="Line 1687"/>
                  <p:cNvSpPr>
                    <a:spLocks noChangeShapeType="1"/>
                  </p:cNvSpPr>
                  <p:nvPr/>
                </p:nvSpPr>
                <p:spPr bwMode="auto">
                  <a:xfrm>
                    <a:off x="2821" y="204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4" name="Line 1688"/>
                  <p:cNvSpPr>
                    <a:spLocks noChangeShapeType="1"/>
                  </p:cNvSpPr>
                  <p:nvPr/>
                </p:nvSpPr>
                <p:spPr bwMode="auto">
                  <a:xfrm>
                    <a:off x="2821" y="203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5" name="Line 16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28" y="2038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6" name="Line 1690"/>
                  <p:cNvSpPr>
                    <a:spLocks noChangeShapeType="1"/>
                  </p:cNvSpPr>
                  <p:nvPr/>
                </p:nvSpPr>
                <p:spPr bwMode="auto">
                  <a:xfrm>
                    <a:off x="2829" y="204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7" name="Line 1691"/>
                  <p:cNvSpPr>
                    <a:spLocks noChangeShapeType="1"/>
                  </p:cNvSpPr>
                  <p:nvPr/>
                </p:nvSpPr>
                <p:spPr bwMode="auto">
                  <a:xfrm>
                    <a:off x="2829" y="204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8" name="Line 16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6" y="2042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49" name="Line 1693"/>
                  <p:cNvSpPr>
                    <a:spLocks noChangeShapeType="1"/>
                  </p:cNvSpPr>
                  <p:nvPr/>
                </p:nvSpPr>
                <p:spPr bwMode="auto">
                  <a:xfrm>
                    <a:off x="2844" y="204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0" name="Line 1694"/>
                  <p:cNvSpPr>
                    <a:spLocks noChangeShapeType="1"/>
                  </p:cNvSpPr>
                  <p:nvPr/>
                </p:nvSpPr>
                <p:spPr bwMode="auto">
                  <a:xfrm>
                    <a:off x="2844" y="203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1" name="Line 16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51" y="2038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2" name="Line 1696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204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3" name="Line 1697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204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4" name="Line 16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63" y="2042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5" name="Line 1699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205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6" name="Line 1700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205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7" name="Line 17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5" y="2050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8" name="Line 1702"/>
                  <p:cNvSpPr>
                    <a:spLocks noChangeShapeType="1"/>
                  </p:cNvSpPr>
                  <p:nvPr/>
                </p:nvSpPr>
                <p:spPr bwMode="auto">
                  <a:xfrm>
                    <a:off x="2880" y="205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59" name="Line 1703"/>
                  <p:cNvSpPr>
                    <a:spLocks noChangeShapeType="1"/>
                  </p:cNvSpPr>
                  <p:nvPr/>
                </p:nvSpPr>
                <p:spPr bwMode="auto">
                  <a:xfrm>
                    <a:off x="2880" y="205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0" name="Line 17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6" y="2052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1" name="Line 1705"/>
                  <p:cNvSpPr>
                    <a:spLocks noChangeShapeType="1"/>
                  </p:cNvSpPr>
                  <p:nvPr/>
                </p:nvSpPr>
                <p:spPr bwMode="auto">
                  <a:xfrm>
                    <a:off x="2889" y="20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2" name="Line 1706"/>
                  <p:cNvSpPr>
                    <a:spLocks noChangeShapeType="1"/>
                  </p:cNvSpPr>
                  <p:nvPr/>
                </p:nvSpPr>
                <p:spPr bwMode="auto">
                  <a:xfrm>
                    <a:off x="2889" y="206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3" name="Line 17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96" y="2061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4" name="Line 1708"/>
                  <p:cNvSpPr>
                    <a:spLocks noChangeShapeType="1"/>
                  </p:cNvSpPr>
                  <p:nvPr/>
                </p:nvSpPr>
                <p:spPr bwMode="auto">
                  <a:xfrm>
                    <a:off x="2898" y="20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5" name="Line 1709"/>
                  <p:cNvSpPr>
                    <a:spLocks noChangeShapeType="1"/>
                  </p:cNvSpPr>
                  <p:nvPr/>
                </p:nvSpPr>
                <p:spPr bwMode="auto">
                  <a:xfrm>
                    <a:off x="2898" y="206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6" name="Line 17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05" y="2060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7" name="Line 1711"/>
                  <p:cNvSpPr>
                    <a:spLocks noChangeShapeType="1"/>
                  </p:cNvSpPr>
                  <p:nvPr/>
                </p:nvSpPr>
                <p:spPr bwMode="auto">
                  <a:xfrm>
                    <a:off x="2907" y="206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8" name="Line 1712"/>
                  <p:cNvSpPr>
                    <a:spLocks noChangeShapeType="1"/>
                  </p:cNvSpPr>
                  <p:nvPr/>
                </p:nvSpPr>
                <p:spPr bwMode="auto">
                  <a:xfrm>
                    <a:off x="2907" y="20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69" name="Line 17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13" y="2065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0" name="Line 1714"/>
                  <p:cNvSpPr>
                    <a:spLocks noChangeShapeType="1"/>
                  </p:cNvSpPr>
                  <p:nvPr/>
                </p:nvSpPr>
                <p:spPr bwMode="auto">
                  <a:xfrm>
                    <a:off x="2915" y="207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1" name="Line 1715"/>
                  <p:cNvSpPr>
                    <a:spLocks noChangeShapeType="1"/>
                  </p:cNvSpPr>
                  <p:nvPr/>
                </p:nvSpPr>
                <p:spPr bwMode="auto">
                  <a:xfrm>
                    <a:off x="2915" y="206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2" name="Line 17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21" y="2067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3" name="Line 1717"/>
                  <p:cNvSpPr>
                    <a:spLocks noChangeShapeType="1"/>
                  </p:cNvSpPr>
                  <p:nvPr/>
                </p:nvSpPr>
                <p:spPr bwMode="auto">
                  <a:xfrm>
                    <a:off x="2930" y="206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4" name="Line 1718"/>
                  <p:cNvSpPr>
                    <a:spLocks noChangeShapeType="1"/>
                  </p:cNvSpPr>
                  <p:nvPr/>
                </p:nvSpPr>
                <p:spPr bwMode="auto">
                  <a:xfrm>
                    <a:off x="2930" y="206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5" name="Line 17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36" y="2065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6" name="Line 1720"/>
                  <p:cNvSpPr>
                    <a:spLocks noChangeShapeType="1"/>
                  </p:cNvSpPr>
                  <p:nvPr/>
                </p:nvSpPr>
                <p:spPr bwMode="auto">
                  <a:xfrm>
                    <a:off x="2942" y="207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7" name="Line 1721"/>
                  <p:cNvSpPr>
                    <a:spLocks noChangeShapeType="1"/>
                  </p:cNvSpPr>
                  <p:nvPr/>
                </p:nvSpPr>
                <p:spPr bwMode="auto">
                  <a:xfrm>
                    <a:off x="2942" y="206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8" name="Line 17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9" y="2068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79" name="Line 1723"/>
                  <p:cNvSpPr>
                    <a:spLocks noChangeShapeType="1"/>
                  </p:cNvSpPr>
                  <p:nvPr/>
                </p:nvSpPr>
                <p:spPr bwMode="auto">
                  <a:xfrm>
                    <a:off x="2954" y="207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0" name="Line 1724"/>
                  <p:cNvSpPr>
                    <a:spLocks noChangeShapeType="1"/>
                  </p:cNvSpPr>
                  <p:nvPr/>
                </p:nvSpPr>
                <p:spPr bwMode="auto">
                  <a:xfrm>
                    <a:off x="2954" y="206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1" name="Line 17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61" y="2069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2" name="Line 1726"/>
                  <p:cNvSpPr>
                    <a:spLocks noChangeShapeType="1"/>
                  </p:cNvSpPr>
                  <p:nvPr/>
                </p:nvSpPr>
                <p:spPr bwMode="auto">
                  <a:xfrm>
                    <a:off x="2965" y="207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3" name="Line 1727"/>
                  <p:cNvSpPr>
                    <a:spLocks noChangeShapeType="1"/>
                  </p:cNvSpPr>
                  <p:nvPr/>
                </p:nvSpPr>
                <p:spPr bwMode="auto">
                  <a:xfrm>
                    <a:off x="2965" y="207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4" name="Line 17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72" y="2073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5" name="Line 1729"/>
                  <p:cNvSpPr>
                    <a:spLocks noChangeShapeType="1"/>
                  </p:cNvSpPr>
                  <p:nvPr/>
                </p:nvSpPr>
                <p:spPr bwMode="auto">
                  <a:xfrm>
                    <a:off x="2975" y="207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6" name="Line 1730"/>
                  <p:cNvSpPr>
                    <a:spLocks noChangeShapeType="1"/>
                  </p:cNvSpPr>
                  <p:nvPr/>
                </p:nvSpPr>
                <p:spPr bwMode="auto">
                  <a:xfrm>
                    <a:off x="2975" y="207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7" name="Line 17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82" y="2076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8" name="Line 1732"/>
                  <p:cNvSpPr>
                    <a:spLocks noChangeShapeType="1"/>
                  </p:cNvSpPr>
                  <p:nvPr/>
                </p:nvSpPr>
                <p:spPr bwMode="auto">
                  <a:xfrm>
                    <a:off x="2984" y="208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89" name="Line 1733"/>
                  <p:cNvSpPr>
                    <a:spLocks noChangeShapeType="1"/>
                  </p:cNvSpPr>
                  <p:nvPr/>
                </p:nvSpPr>
                <p:spPr bwMode="auto">
                  <a:xfrm>
                    <a:off x="2984" y="207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0" name="Line 17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1" y="2077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1" name="Line 1735"/>
                  <p:cNvSpPr>
                    <a:spLocks noChangeShapeType="1"/>
                  </p:cNvSpPr>
                  <p:nvPr/>
                </p:nvSpPr>
                <p:spPr bwMode="auto">
                  <a:xfrm>
                    <a:off x="299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2" name="Line 1736"/>
                  <p:cNvSpPr>
                    <a:spLocks noChangeShapeType="1"/>
                  </p:cNvSpPr>
                  <p:nvPr/>
                </p:nvSpPr>
                <p:spPr bwMode="auto">
                  <a:xfrm>
                    <a:off x="2993" y="208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3" name="Line 17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9" y="208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4" name="Line 1738"/>
                  <p:cNvSpPr>
                    <a:spLocks noChangeShapeType="1"/>
                  </p:cNvSpPr>
                  <p:nvPr/>
                </p:nvSpPr>
                <p:spPr bwMode="auto">
                  <a:xfrm>
                    <a:off x="3001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5" name="Line 1739"/>
                  <p:cNvSpPr>
                    <a:spLocks noChangeShapeType="1"/>
                  </p:cNvSpPr>
                  <p:nvPr/>
                </p:nvSpPr>
                <p:spPr bwMode="auto">
                  <a:xfrm>
                    <a:off x="3001" y="207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6" name="Line 17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07" y="2078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7" name="Line 1741"/>
                  <p:cNvSpPr>
                    <a:spLocks noChangeShapeType="1"/>
                  </p:cNvSpPr>
                  <p:nvPr/>
                </p:nvSpPr>
                <p:spPr bwMode="auto">
                  <a:xfrm>
                    <a:off x="3015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8" name="Line 1742"/>
                  <p:cNvSpPr>
                    <a:spLocks noChangeShapeType="1"/>
                  </p:cNvSpPr>
                  <p:nvPr/>
                </p:nvSpPr>
                <p:spPr bwMode="auto">
                  <a:xfrm>
                    <a:off x="3015" y="207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799" name="Line 17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22" y="2078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0" name="Line 1744"/>
                  <p:cNvSpPr>
                    <a:spLocks noChangeShapeType="1"/>
                  </p:cNvSpPr>
                  <p:nvPr/>
                </p:nvSpPr>
                <p:spPr bwMode="auto">
                  <a:xfrm>
                    <a:off x="302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1" name="Line 1745"/>
                  <p:cNvSpPr>
                    <a:spLocks noChangeShapeType="1"/>
                  </p:cNvSpPr>
                  <p:nvPr/>
                </p:nvSpPr>
                <p:spPr bwMode="auto">
                  <a:xfrm>
                    <a:off x="3028" y="208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2" name="Line 17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35" y="208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3" name="Line 1747"/>
                  <p:cNvSpPr>
                    <a:spLocks noChangeShapeType="1"/>
                  </p:cNvSpPr>
                  <p:nvPr/>
                </p:nvSpPr>
                <p:spPr bwMode="auto">
                  <a:xfrm>
                    <a:off x="3040" y="208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4" name="Line 1748"/>
                  <p:cNvSpPr>
                    <a:spLocks noChangeShapeType="1"/>
                  </p:cNvSpPr>
                  <p:nvPr/>
                </p:nvSpPr>
                <p:spPr bwMode="auto">
                  <a:xfrm>
                    <a:off x="3040" y="207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5" name="Line 17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46" y="2078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6" name="Line 1750"/>
                  <p:cNvSpPr>
                    <a:spLocks noChangeShapeType="1"/>
                  </p:cNvSpPr>
                  <p:nvPr/>
                </p:nvSpPr>
                <p:spPr bwMode="auto">
                  <a:xfrm>
                    <a:off x="3051" y="208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7" name="Line 1751"/>
                  <p:cNvSpPr>
                    <a:spLocks noChangeShapeType="1"/>
                  </p:cNvSpPr>
                  <p:nvPr/>
                </p:nvSpPr>
                <p:spPr bwMode="auto">
                  <a:xfrm>
                    <a:off x="3051" y="20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8" name="Line 17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57" y="2084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09" name="Line 1753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20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0" name="Line 1754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1" name="Line 17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67" y="2082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2" name="Line 1756"/>
                  <p:cNvSpPr>
                    <a:spLocks noChangeShapeType="1"/>
                  </p:cNvSpPr>
                  <p:nvPr/>
                </p:nvSpPr>
                <p:spPr bwMode="auto">
                  <a:xfrm>
                    <a:off x="3070" y="208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3" name="Line 1757"/>
                  <p:cNvSpPr>
                    <a:spLocks noChangeShapeType="1"/>
                  </p:cNvSpPr>
                  <p:nvPr/>
                </p:nvSpPr>
                <p:spPr bwMode="auto">
                  <a:xfrm>
                    <a:off x="3070" y="207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4" name="Line 17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76" y="2078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5" name="Line 1759"/>
                  <p:cNvSpPr>
                    <a:spLocks noChangeShapeType="1"/>
                  </p:cNvSpPr>
                  <p:nvPr/>
                </p:nvSpPr>
                <p:spPr bwMode="auto">
                  <a:xfrm>
                    <a:off x="3078" y="208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6" name="Line 1760"/>
                  <p:cNvSpPr>
                    <a:spLocks noChangeShapeType="1"/>
                  </p:cNvSpPr>
                  <p:nvPr/>
                </p:nvSpPr>
                <p:spPr bwMode="auto">
                  <a:xfrm>
                    <a:off x="307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7" name="Line 17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85" y="2082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8" name="Line 1762"/>
                  <p:cNvSpPr>
                    <a:spLocks noChangeShapeType="1"/>
                  </p:cNvSpPr>
                  <p:nvPr/>
                </p:nvSpPr>
                <p:spPr bwMode="auto">
                  <a:xfrm>
                    <a:off x="3086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19" name="Line 1763"/>
                  <p:cNvSpPr>
                    <a:spLocks noChangeShapeType="1"/>
                  </p:cNvSpPr>
                  <p:nvPr/>
                </p:nvSpPr>
                <p:spPr bwMode="auto">
                  <a:xfrm>
                    <a:off x="3086" y="208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0" name="Line 17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93" y="208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1" name="Line 1765"/>
                  <p:cNvSpPr>
                    <a:spLocks noChangeShapeType="1"/>
                  </p:cNvSpPr>
                  <p:nvPr/>
                </p:nvSpPr>
                <p:spPr bwMode="auto">
                  <a:xfrm>
                    <a:off x="3101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2" name="Line 1766"/>
                  <p:cNvSpPr>
                    <a:spLocks noChangeShapeType="1"/>
                  </p:cNvSpPr>
                  <p:nvPr/>
                </p:nvSpPr>
                <p:spPr bwMode="auto">
                  <a:xfrm>
                    <a:off x="3101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3" name="Line 17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07" y="2081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4" name="Line 1768"/>
                  <p:cNvSpPr>
                    <a:spLocks noChangeShapeType="1"/>
                  </p:cNvSpPr>
                  <p:nvPr/>
                </p:nvSpPr>
                <p:spPr bwMode="auto">
                  <a:xfrm>
                    <a:off x="3114" y="20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5" name="Line 1769"/>
                  <p:cNvSpPr>
                    <a:spLocks noChangeShapeType="1"/>
                  </p:cNvSpPr>
                  <p:nvPr/>
                </p:nvSpPr>
                <p:spPr bwMode="auto">
                  <a:xfrm>
                    <a:off x="311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6" name="Line 17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20" y="2082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7" name="Line 1771"/>
                  <p:cNvSpPr>
                    <a:spLocks noChangeShapeType="1"/>
                  </p:cNvSpPr>
                  <p:nvPr/>
                </p:nvSpPr>
                <p:spPr bwMode="auto">
                  <a:xfrm>
                    <a:off x="3126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8" name="Line 1772"/>
                  <p:cNvSpPr>
                    <a:spLocks noChangeShapeType="1"/>
                  </p:cNvSpPr>
                  <p:nvPr/>
                </p:nvSpPr>
                <p:spPr bwMode="auto">
                  <a:xfrm>
                    <a:off x="3126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29" name="Line 17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32" y="2081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0" name="Line 1774"/>
                  <p:cNvSpPr>
                    <a:spLocks noChangeShapeType="1"/>
                  </p:cNvSpPr>
                  <p:nvPr/>
                </p:nvSpPr>
                <p:spPr bwMode="auto">
                  <a:xfrm>
                    <a:off x="3136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1" name="Line 1775"/>
                  <p:cNvSpPr>
                    <a:spLocks noChangeShapeType="1"/>
                  </p:cNvSpPr>
                  <p:nvPr/>
                </p:nvSpPr>
                <p:spPr bwMode="auto">
                  <a:xfrm>
                    <a:off x="3136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2" name="Line 17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43" y="2081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3" name="Line 1777"/>
                  <p:cNvSpPr>
                    <a:spLocks noChangeShapeType="1"/>
                  </p:cNvSpPr>
                  <p:nvPr/>
                </p:nvSpPr>
                <p:spPr bwMode="auto">
                  <a:xfrm>
                    <a:off x="3146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4" name="Line 1778"/>
                  <p:cNvSpPr>
                    <a:spLocks noChangeShapeType="1"/>
                  </p:cNvSpPr>
                  <p:nvPr/>
                </p:nvSpPr>
                <p:spPr bwMode="auto">
                  <a:xfrm>
                    <a:off x="3146" y="207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5" name="Line 17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53" y="2079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6" name="Line 1780"/>
                  <p:cNvSpPr>
                    <a:spLocks noChangeShapeType="1"/>
                  </p:cNvSpPr>
                  <p:nvPr/>
                </p:nvSpPr>
                <p:spPr bwMode="auto">
                  <a:xfrm>
                    <a:off x="3155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7" name="Line 1781"/>
                  <p:cNvSpPr>
                    <a:spLocks noChangeShapeType="1"/>
                  </p:cNvSpPr>
                  <p:nvPr/>
                </p:nvSpPr>
                <p:spPr bwMode="auto">
                  <a:xfrm>
                    <a:off x="3155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8" name="Line 17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2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39" name="Line 1783"/>
                  <p:cNvSpPr>
                    <a:spLocks noChangeShapeType="1"/>
                  </p:cNvSpPr>
                  <p:nvPr/>
                </p:nvSpPr>
                <p:spPr bwMode="auto">
                  <a:xfrm>
                    <a:off x="3164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0" name="Line 1784"/>
                  <p:cNvSpPr>
                    <a:spLocks noChangeShapeType="1"/>
                  </p:cNvSpPr>
                  <p:nvPr/>
                </p:nvSpPr>
                <p:spPr bwMode="auto">
                  <a:xfrm>
                    <a:off x="316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1" name="Line 17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7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2" name="Line 1786"/>
                  <p:cNvSpPr>
                    <a:spLocks noChangeShapeType="1"/>
                  </p:cNvSpPr>
                  <p:nvPr/>
                </p:nvSpPr>
                <p:spPr bwMode="auto">
                  <a:xfrm>
                    <a:off x="317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3" name="Line 1787"/>
                  <p:cNvSpPr>
                    <a:spLocks noChangeShapeType="1"/>
                  </p:cNvSpPr>
                  <p:nvPr/>
                </p:nvSpPr>
                <p:spPr bwMode="auto">
                  <a:xfrm>
                    <a:off x="3172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4" name="Line 17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79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5" name="Line 1789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6" name="Line 1790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7" name="Line 17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93" y="2081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8" name="Line 1792"/>
                  <p:cNvSpPr>
                    <a:spLocks noChangeShapeType="1"/>
                  </p:cNvSpPr>
                  <p:nvPr/>
                </p:nvSpPr>
                <p:spPr bwMode="auto">
                  <a:xfrm>
                    <a:off x="3199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49" name="Line 1793"/>
                  <p:cNvSpPr>
                    <a:spLocks noChangeShapeType="1"/>
                  </p:cNvSpPr>
                  <p:nvPr/>
                </p:nvSpPr>
                <p:spPr bwMode="auto">
                  <a:xfrm>
                    <a:off x="3199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0" name="Line 17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6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1" name="Line 1795"/>
                  <p:cNvSpPr>
                    <a:spLocks noChangeShapeType="1"/>
                  </p:cNvSpPr>
                  <p:nvPr/>
                </p:nvSpPr>
                <p:spPr bwMode="auto">
                  <a:xfrm>
                    <a:off x="3211" y="208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2" name="Line 1796"/>
                  <p:cNvSpPr>
                    <a:spLocks noChangeShapeType="1"/>
                  </p:cNvSpPr>
                  <p:nvPr/>
                </p:nvSpPr>
                <p:spPr bwMode="auto">
                  <a:xfrm>
                    <a:off x="3211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3" name="Line 17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8" y="208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4" name="Line 1798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208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5" name="Line 1799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6" name="Line 18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9" y="208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7" name="Line 1801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8" name="Line 1802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59" name="Line 18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9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0" name="Line 1804"/>
                  <p:cNvSpPr>
                    <a:spLocks noChangeShapeType="1"/>
                  </p:cNvSpPr>
                  <p:nvPr/>
                </p:nvSpPr>
                <p:spPr bwMode="auto">
                  <a:xfrm>
                    <a:off x="324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1" name="Line 1805"/>
                  <p:cNvSpPr>
                    <a:spLocks noChangeShapeType="1"/>
                  </p:cNvSpPr>
                  <p:nvPr/>
                </p:nvSpPr>
                <p:spPr bwMode="auto">
                  <a:xfrm>
                    <a:off x="3241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2" name="Line 18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48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3" name="Line 1807"/>
                  <p:cNvSpPr>
                    <a:spLocks noChangeShapeType="1"/>
                  </p:cNvSpPr>
                  <p:nvPr/>
                </p:nvSpPr>
                <p:spPr bwMode="auto">
                  <a:xfrm>
                    <a:off x="3250" y="207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4" name="Line 1808"/>
                  <p:cNvSpPr>
                    <a:spLocks noChangeShapeType="1"/>
                  </p:cNvSpPr>
                  <p:nvPr/>
                </p:nvSpPr>
                <p:spPr bwMode="auto">
                  <a:xfrm>
                    <a:off x="3250" y="207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5" name="Line 18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56" y="207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6" name="Line 1810"/>
                  <p:cNvSpPr>
                    <a:spLocks noChangeShapeType="1"/>
                  </p:cNvSpPr>
                  <p:nvPr/>
                </p:nvSpPr>
                <p:spPr bwMode="auto">
                  <a:xfrm>
                    <a:off x="3258" y="20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7" name="Line 1811"/>
                  <p:cNvSpPr>
                    <a:spLocks noChangeShapeType="1"/>
                  </p:cNvSpPr>
                  <p:nvPr/>
                </p:nvSpPr>
                <p:spPr bwMode="auto">
                  <a:xfrm>
                    <a:off x="3258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8" name="Line 18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64" y="208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69" name="Line 1813"/>
                  <p:cNvSpPr>
                    <a:spLocks noChangeShapeType="1"/>
                  </p:cNvSpPr>
                  <p:nvPr/>
                </p:nvSpPr>
                <p:spPr bwMode="auto">
                  <a:xfrm>
                    <a:off x="327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0" name="Line 1814"/>
                  <p:cNvSpPr>
                    <a:spLocks noChangeShapeType="1"/>
                  </p:cNvSpPr>
                  <p:nvPr/>
                </p:nvSpPr>
                <p:spPr bwMode="auto">
                  <a:xfrm>
                    <a:off x="327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1" name="Line 18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2" name="Line 1816"/>
                  <p:cNvSpPr>
                    <a:spLocks noChangeShapeType="1"/>
                  </p:cNvSpPr>
                  <p:nvPr/>
                </p:nvSpPr>
                <p:spPr bwMode="auto">
                  <a:xfrm>
                    <a:off x="3285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3" name="Line 1817"/>
                  <p:cNvSpPr>
                    <a:spLocks noChangeShapeType="1"/>
                  </p:cNvSpPr>
                  <p:nvPr/>
                </p:nvSpPr>
                <p:spPr bwMode="auto">
                  <a:xfrm>
                    <a:off x="3285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4" name="Line 18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92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5" name="Line 1819"/>
                  <p:cNvSpPr>
                    <a:spLocks noChangeShapeType="1"/>
                  </p:cNvSpPr>
                  <p:nvPr/>
                </p:nvSpPr>
                <p:spPr bwMode="auto">
                  <a:xfrm>
                    <a:off x="329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6" name="Line 1820"/>
                  <p:cNvSpPr>
                    <a:spLocks noChangeShapeType="1"/>
                  </p:cNvSpPr>
                  <p:nvPr/>
                </p:nvSpPr>
                <p:spPr bwMode="auto">
                  <a:xfrm>
                    <a:off x="3297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7" name="Line 18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04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8" name="Line 1822"/>
                  <p:cNvSpPr>
                    <a:spLocks noChangeShapeType="1"/>
                  </p:cNvSpPr>
                  <p:nvPr/>
                </p:nvSpPr>
                <p:spPr bwMode="auto">
                  <a:xfrm>
                    <a:off x="330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79" name="Line 1823"/>
                  <p:cNvSpPr>
                    <a:spLocks noChangeShapeType="1"/>
                  </p:cNvSpPr>
                  <p:nvPr/>
                </p:nvSpPr>
                <p:spPr bwMode="auto">
                  <a:xfrm>
                    <a:off x="3308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0" name="Line 18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4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1" name="Line 1825"/>
                  <p:cNvSpPr>
                    <a:spLocks noChangeShapeType="1"/>
                  </p:cNvSpPr>
                  <p:nvPr/>
                </p:nvSpPr>
                <p:spPr bwMode="auto">
                  <a:xfrm>
                    <a:off x="3318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2" name="Line 1826"/>
                  <p:cNvSpPr>
                    <a:spLocks noChangeShapeType="1"/>
                  </p:cNvSpPr>
                  <p:nvPr/>
                </p:nvSpPr>
                <p:spPr bwMode="auto">
                  <a:xfrm>
                    <a:off x="3318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3" name="Line 18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4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4" name="Line 1828"/>
                  <p:cNvSpPr>
                    <a:spLocks noChangeShapeType="1"/>
                  </p:cNvSpPr>
                  <p:nvPr/>
                </p:nvSpPr>
                <p:spPr bwMode="auto">
                  <a:xfrm>
                    <a:off x="3327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5" name="Line 1829"/>
                  <p:cNvSpPr>
                    <a:spLocks noChangeShapeType="1"/>
                  </p:cNvSpPr>
                  <p:nvPr/>
                </p:nvSpPr>
                <p:spPr bwMode="auto">
                  <a:xfrm>
                    <a:off x="332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6" name="Line 18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3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7" name="Line 1831"/>
                  <p:cNvSpPr>
                    <a:spLocks noChangeShapeType="1"/>
                  </p:cNvSpPr>
                  <p:nvPr/>
                </p:nvSpPr>
                <p:spPr bwMode="auto">
                  <a:xfrm>
                    <a:off x="3335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8" name="Line 1832"/>
                  <p:cNvSpPr>
                    <a:spLocks noChangeShapeType="1"/>
                  </p:cNvSpPr>
                  <p:nvPr/>
                </p:nvSpPr>
                <p:spPr bwMode="auto">
                  <a:xfrm>
                    <a:off x="3335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89" name="Line 18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4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0" name="Line 1834"/>
                  <p:cNvSpPr>
                    <a:spLocks noChangeShapeType="1"/>
                  </p:cNvSpPr>
                  <p:nvPr/>
                </p:nvSpPr>
                <p:spPr bwMode="auto">
                  <a:xfrm>
                    <a:off x="3343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1" name="Line 1835"/>
                  <p:cNvSpPr>
                    <a:spLocks noChangeShapeType="1"/>
                  </p:cNvSpPr>
                  <p:nvPr/>
                </p:nvSpPr>
                <p:spPr bwMode="auto">
                  <a:xfrm>
                    <a:off x="334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2" name="Line 18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5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3" name="Line 1837"/>
                  <p:cNvSpPr>
                    <a:spLocks noChangeShapeType="1"/>
                  </p:cNvSpPr>
                  <p:nvPr/>
                </p:nvSpPr>
                <p:spPr bwMode="auto">
                  <a:xfrm>
                    <a:off x="3358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4" name="Line 1838"/>
                  <p:cNvSpPr>
                    <a:spLocks noChangeShapeType="1"/>
                  </p:cNvSpPr>
                  <p:nvPr/>
                </p:nvSpPr>
                <p:spPr bwMode="auto">
                  <a:xfrm>
                    <a:off x="3358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5" name="Line 18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4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6" name="Line 1840"/>
                  <p:cNvSpPr>
                    <a:spLocks noChangeShapeType="1"/>
                  </p:cNvSpPr>
                  <p:nvPr/>
                </p:nvSpPr>
                <p:spPr bwMode="auto">
                  <a:xfrm>
                    <a:off x="3371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7" name="Line 1841"/>
                  <p:cNvSpPr>
                    <a:spLocks noChangeShapeType="1"/>
                  </p:cNvSpPr>
                  <p:nvPr/>
                </p:nvSpPr>
                <p:spPr bwMode="auto">
                  <a:xfrm>
                    <a:off x="337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8" name="Line 18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899" name="Line 1843"/>
                  <p:cNvSpPr>
                    <a:spLocks noChangeShapeType="1"/>
                  </p:cNvSpPr>
                  <p:nvPr/>
                </p:nvSpPr>
                <p:spPr bwMode="auto">
                  <a:xfrm>
                    <a:off x="3383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0" name="Line 1844"/>
                  <p:cNvSpPr>
                    <a:spLocks noChangeShapeType="1"/>
                  </p:cNvSpPr>
                  <p:nvPr/>
                </p:nvSpPr>
                <p:spPr bwMode="auto">
                  <a:xfrm>
                    <a:off x="338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1" name="Line 18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8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2" name="Line 1846"/>
                  <p:cNvSpPr>
                    <a:spLocks noChangeShapeType="1"/>
                  </p:cNvSpPr>
                  <p:nvPr/>
                </p:nvSpPr>
                <p:spPr bwMode="auto">
                  <a:xfrm>
                    <a:off x="339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3" name="Line 1847"/>
                  <p:cNvSpPr>
                    <a:spLocks noChangeShapeType="1"/>
                  </p:cNvSpPr>
                  <p:nvPr/>
                </p:nvSpPr>
                <p:spPr bwMode="auto">
                  <a:xfrm>
                    <a:off x="339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4" name="Line 18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0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5" name="Line 1849"/>
                  <p:cNvSpPr>
                    <a:spLocks noChangeShapeType="1"/>
                  </p:cNvSpPr>
                  <p:nvPr/>
                </p:nvSpPr>
                <p:spPr bwMode="auto">
                  <a:xfrm>
                    <a:off x="340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7107" name="Group 2051"/>
                <p:cNvGrpSpPr>
                  <a:grpSpLocks/>
                </p:cNvGrpSpPr>
                <p:nvPr/>
              </p:nvGrpSpPr>
              <p:grpSpPr bwMode="auto">
                <a:xfrm>
                  <a:off x="2317" y="1906"/>
                  <a:ext cx="1717" cy="179"/>
                  <a:chOff x="2317" y="1906"/>
                  <a:chExt cx="1717" cy="179"/>
                </a:xfrm>
              </p:grpSpPr>
              <p:sp>
                <p:nvSpPr>
                  <p:cNvPr id="46907" name="Line 1851"/>
                  <p:cNvSpPr>
                    <a:spLocks noChangeShapeType="1"/>
                  </p:cNvSpPr>
                  <p:nvPr/>
                </p:nvSpPr>
                <p:spPr bwMode="auto">
                  <a:xfrm>
                    <a:off x="340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8" name="Line 18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09" name="Line 1853"/>
                  <p:cNvSpPr>
                    <a:spLocks noChangeShapeType="1"/>
                  </p:cNvSpPr>
                  <p:nvPr/>
                </p:nvSpPr>
                <p:spPr bwMode="auto">
                  <a:xfrm>
                    <a:off x="3413" y="20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0" name="Line 1854"/>
                  <p:cNvSpPr>
                    <a:spLocks noChangeShapeType="1"/>
                  </p:cNvSpPr>
                  <p:nvPr/>
                </p:nvSpPr>
                <p:spPr bwMode="auto">
                  <a:xfrm>
                    <a:off x="3413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1" name="Line 18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9" y="208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2" name="Line 1856"/>
                  <p:cNvSpPr>
                    <a:spLocks noChangeShapeType="1"/>
                  </p:cNvSpPr>
                  <p:nvPr/>
                </p:nvSpPr>
                <p:spPr bwMode="auto">
                  <a:xfrm>
                    <a:off x="3421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3" name="Line 1857"/>
                  <p:cNvSpPr>
                    <a:spLocks noChangeShapeType="1"/>
                  </p:cNvSpPr>
                  <p:nvPr/>
                </p:nvSpPr>
                <p:spPr bwMode="auto">
                  <a:xfrm>
                    <a:off x="342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4" name="Line 18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2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5" name="Line 1859"/>
                  <p:cNvSpPr>
                    <a:spLocks noChangeShapeType="1"/>
                  </p:cNvSpPr>
                  <p:nvPr/>
                </p:nvSpPr>
                <p:spPr bwMode="auto">
                  <a:xfrm>
                    <a:off x="342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6" name="Line 1860"/>
                  <p:cNvSpPr>
                    <a:spLocks noChangeShapeType="1"/>
                  </p:cNvSpPr>
                  <p:nvPr/>
                </p:nvSpPr>
                <p:spPr bwMode="auto">
                  <a:xfrm>
                    <a:off x="3429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7" name="Line 18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36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8" name="Line 1862"/>
                  <p:cNvSpPr>
                    <a:spLocks noChangeShapeType="1"/>
                  </p:cNvSpPr>
                  <p:nvPr/>
                </p:nvSpPr>
                <p:spPr bwMode="auto">
                  <a:xfrm>
                    <a:off x="344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19" name="Line 1863"/>
                  <p:cNvSpPr>
                    <a:spLocks noChangeShapeType="1"/>
                  </p:cNvSpPr>
                  <p:nvPr/>
                </p:nvSpPr>
                <p:spPr bwMode="auto">
                  <a:xfrm>
                    <a:off x="344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0" name="Line 18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5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1" name="Line 1865"/>
                  <p:cNvSpPr>
                    <a:spLocks noChangeShapeType="1"/>
                  </p:cNvSpPr>
                  <p:nvPr/>
                </p:nvSpPr>
                <p:spPr bwMode="auto">
                  <a:xfrm>
                    <a:off x="345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2" name="Line 1866"/>
                  <p:cNvSpPr>
                    <a:spLocks noChangeShapeType="1"/>
                  </p:cNvSpPr>
                  <p:nvPr/>
                </p:nvSpPr>
                <p:spPr bwMode="auto">
                  <a:xfrm>
                    <a:off x="345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3" name="Line 18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6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4" name="Line 1868"/>
                  <p:cNvSpPr>
                    <a:spLocks noChangeShapeType="1"/>
                  </p:cNvSpPr>
                  <p:nvPr/>
                </p:nvSpPr>
                <p:spPr bwMode="auto">
                  <a:xfrm>
                    <a:off x="346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5" name="Line 1869"/>
                  <p:cNvSpPr>
                    <a:spLocks noChangeShapeType="1"/>
                  </p:cNvSpPr>
                  <p:nvPr/>
                </p:nvSpPr>
                <p:spPr bwMode="auto">
                  <a:xfrm>
                    <a:off x="346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6" name="Line 18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7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7" name="Line 1871"/>
                  <p:cNvSpPr>
                    <a:spLocks noChangeShapeType="1"/>
                  </p:cNvSpPr>
                  <p:nvPr/>
                </p:nvSpPr>
                <p:spPr bwMode="auto">
                  <a:xfrm>
                    <a:off x="347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8" name="Line 1872"/>
                  <p:cNvSpPr>
                    <a:spLocks noChangeShapeType="1"/>
                  </p:cNvSpPr>
                  <p:nvPr/>
                </p:nvSpPr>
                <p:spPr bwMode="auto">
                  <a:xfrm>
                    <a:off x="347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29" name="Line 18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8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0" name="Line 1874"/>
                  <p:cNvSpPr>
                    <a:spLocks noChangeShapeType="1"/>
                  </p:cNvSpPr>
                  <p:nvPr/>
                </p:nvSpPr>
                <p:spPr bwMode="auto">
                  <a:xfrm>
                    <a:off x="348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1" name="Line 1875"/>
                  <p:cNvSpPr>
                    <a:spLocks noChangeShapeType="1"/>
                  </p:cNvSpPr>
                  <p:nvPr/>
                </p:nvSpPr>
                <p:spPr bwMode="auto">
                  <a:xfrm>
                    <a:off x="3489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2" name="Line 18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95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3" name="Line 1877"/>
                  <p:cNvSpPr>
                    <a:spLocks noChangeShapeType="1"/>
                  </p:cNvSpPr>
                  <p:nvPr/>
                </p:nvSpPr>
                <p:spPr bwMode="auto">
                  <a:xfrm>
                    <a:off x="3498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4" name="Line 1878"/>
                  <p:cNvSpPr>
                    <a:spLocks noChangeShapeType="1"/>
                  </p:cNvSpPr>
                  <p:nvPr/>
                </p:nvSpPr>
                <p:spPr bwMode="auto">
                  <a:xfrm>
                    <a:off x="3498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5" name="Line 18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05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6" name="Line 1880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7" name="Line 1881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8" name="Line 18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13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39" name="Line 1883"/>
                  <p:cNvSpPr>
                    <a:spLocks noChangeShapeType="1"/>
                  </p:cNvSpPr>
                  <p:nvPr/>
                </p:nvSpPr>
                <p:spPr bwMode="auto">
                  <a:xfrm>
                    <a:off x="3515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0" name="Line 1884"/>
                  <p:cNvSpPr>
                    <a:spLocks noChangeShapeType="1"/>
                  </p:cNvSpPr>
                  <p:nvPr/>
                </p:nvSpPr>
                <p:spPr bwMode="auto">
                  <a:xfrm>
                    <a:off x="3515" y="2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1" name="Line 18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21" y="2083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2" name="Line 1886"/>
                  <p:cNvSpPr>
                    <a:spLocks noChangeShapeType="1"/>
                  </p:cNvSpPr>
                  <p:nvPr/>
                </p:nvSpPr>
                <p:spPr bwMode="auto">
                  <a:xfrm>
                    <a:off x="352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3" name="Line 1887"/>
                  <p:cNvSpPr>
                    <a:spLocks noChangeShapeType="1"/>
                  </p:cNvSpPr>
                  <p:nvPr/>
                </p:nvSpPr>
                <p:spPr bwMode="auto">
                  <a:xfrm>
                    <a:off x="3529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4" name="Line 18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5" name="Line 1889"/>
                  <p:cNvSpPr>
                    <a:spLocks noChangeShapeType="1"/>
                  </p:cNvSpPr>
                  <p:nvPr/>
                </p:nvSpPr>
                <p:spPr bwMode="auto">
                  <a:xfrm>
                    <a:off x="354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6" name="Line 1890"/>
                  <p:cNvSpPr>
                    <a:spLocks noChangeShapeType="1"/>
                  </p:cNvSpPr>
                  <p:nvPr/>
                </p:nvSpPr>
                <p:spPr bwMode="auto">
                  <a:xfrm>
                    <a:off x="354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7" name="Line 18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4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8" name="Line 1892"/>
                  <p:cNvSpPr>
                    <a:spLocks noChangeShapeType="1"/>
                  </p:cNvSpPr>
                  <p:nvPr/>
                </p:nvSpPr>
                <p:spPr bwMode="auto">
                  <a:xfrm>
                    <a:off x="355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49" name="Line 1893"/>
                  <p:cNvSpPr>
                    <a:spLocks noChangeShapeType="1"/>
                  </p:cNvSpPr>
                  <p:nvPr/>
                </p:nvSpPr>
                <p:spPr bwMode="auto">
                  <a:xfrm>
                    <a:off x="355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0" name="Line 18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1" name="Line 1895"/>
                  <p:cNvSpPr>
                    <a:spLocks noChangeShapeType="1"/>
                  </p:cNvSpPr>
                  <p:nvPr/>
                </p:nvSpPr>
                <p:spPr bwMode="auto">
                  <a:xfrm>
                    <a:off x="356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2" name="Line 1896"/>
                  <p:cNvSpPr>
                    <a:spLocks noChangeShapeType="1"/>
                  </p:cNvSpPr>
                  <p:nvPr/>
                </p:nvSpPr>
                <p:spPr bwMode="auto">
                  <a:xfrm>
                    <a:off x="356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3" name="Line 18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4" name="Line 1898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5" name="Line 1899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6" name="Line 19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81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7" name="Line 1901"/>
                  <p:cNvSpPr>
                    <a:spLocks noChangeShapeType="1"/>
                  </p:cNvSpPr>
                  <p:nvPr/>
                </p:nvSpPr>
                <p:spPr bwMode="auto">
                  <a:xfrm>
                    <a:off x="358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8" name="Line 1902"/>
                  <p:cNvSpPr>
                    <a:spLocks noChangeShapeType="1"/>
                  </p:cNvSpPr>
                  <p:nvPr/>
                </p:nvSpPr>
                <p:spPr bwMode="auto">
                  <a:xfrm>
                    <a:off x="358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59" name="Line 19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9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0" name="Line 1904"/>
                  <p:cNvSpPr>
                    <a:spLocks noChangeShapeType="1"/>
                  </p:cNvSpPr>
                  <p:nvPr/>
                </p:nvSpPr>
                <p:spPr bwMode="auto">
                  <a:xfrm>
                    <a:off x="359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1" name="Line 1905"/>
                  <p:cNvSpPr>
                    <a:spLocks noChangeShapeType="1"/>
                  </p:cNvSpPr>
                  <p:nvPr/>
                </p:nvSpPr>
                <p:spPr bwMode="auto">
                  <a:xfrm>
                    <a:off x="359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2" name="Line 19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9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3" name="Line 1907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208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4" name="Line 1908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5" name="Line 19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0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6" name="Line 1910"/>
                  <p:cNvSpPr>
                    <a:spLocks noChangeShapeType="1"/>
                  </p:cNvSpPr>
                  <p:nvPr/>
                </p:nvSpPr>
                <p:spPr bwMode="auto">
                  <a:xfrm>
                    <a:off x="361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7" name="Line 1911"/>
                  <p:cNvSpPr>
                    <a:spLocks noChangeShapeType="1"/>
                  </p:cNvSpPr>
                  <p:nvPr/>
                </p:nvSpPr>
                <p:spPr bwMode="auto">
                  <a:xfrm>
                    <a:off x="361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8" name="Line 19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2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69" name="Line 1913"/>
                  <p:cNvSpPr>
                    <a:spLocks noChangeShapeType="1"/>
                  </p:cNvSpPr>
                  <p:nvPr/>
                </p:nvSpPr>
                <p:spPr bwMode="auto">
                  <a:xfrm>
                    <a:off x="362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0" name="Line 1914"/>
                  <p:cNvSpPr>
                    <a:spLocks noChangeShapeType="1"/>
                  </p:cNvSpPr>
                  <p:nvPr/>
                </p:nvSpPr>
                <p:spPr bwMode="auto">
                  <a:xfrm>
                    <a:off x="362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1" name="Line 19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3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2" name="Line 1916"/>
                  <p:cNvSpPr>
                    <a:spLocks noChangeShapeType="1"/>
                  </p:cNvSpPr>
                  <p:nvPr/>
                </p:nvSpPr>
                <p:spPr bwMode="auto">
                  <a:xfrm>
                    <a:off x="364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3" name="Line 1917"/>
                  <p:cNvSpPr>
                    <a:spLocks noChangeShapeType="1"/>
                  </p:cNvSpPr>
                  <p:nvPr/>
                </p:nvSpPr>
                <p:spPr bwMode="auto">
                  <a:xfrm>
                    <a:off x="3640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4" name="Line 19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5" name="Line 1919"/>
                  <p:cNvSpPr>
                    <a:spLocks noChangeShapeType="1"/>
                  </p:cNvSpPr>
                  <p:nvPr/>
                </p:nvSpPr>
                <p:spPr bwMode="auto">
                  <a:xfrm>
                    <a:off x="365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6" name="Line 1920"/>
                  <p:cNvSpPr>
                    <a:spLocks noChangeShapeType="1"/>
                  </p:cNvSpPr>
                  <p:nvPr/>
                </p:nvSpPr>
                <p:spPr bwMode="auto">
                  <a:xfrm>
                    <a:off x="365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7" name="Line 19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5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8" name="Line 1922"/>
                  <p:cNvSpPr>
                    <a:spLocks noChangeShapeType="1"/>
                  </p:cNvSpPr>
                  <p:nvPr/>
                </p:nvSpPr>
                <p:spPr bwMode="auto">
                  <a:xfrm>
                    <a:off x="366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79" name="Line 1923"/>
                  <p:cNvSpPr>
                    <a:spLocks noChangeShapeType="1"/>
                  </p:cNvSpPr>
                  <p:nvPr/>
                </p:nvSpPr>
                <p:spPr bwMode="auto">
                  <a:xfrm>
                    <a:off x="3660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0" name="Line 19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67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1" name="Line 1925"/>
                  <p:cNvSpPr>
                    <a:spLocks noChangeShapeType="1"/>
                  </p:cNvSpPr>
                  <p:nvPr/>
                </p:nvSpPr>
                <p:spPr bwMode="auto">
                  <a:xfrm>
                    <a:off x="3669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2" name="Line 1926"/>
                  <p:cNvSpPr>
                    <a:spLocks noChangeShapeType="1"/>
                  </p:cNvSpPr>
                  <p:nvPr/>
                </p:nvSpPr>
                <p:spPr bwMode="auto">
                  <a:xfrm>
                    <a:off x="3669" y="208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3" name="Line 19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76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4" name="Line 1928"/>
                  <p:cNvSpPr>
                    <a:spLocks noChangeShapeType="1"/>
                  </p:cNvSpPr>
                  <p:nvPr/>
                </p:nvSpPr>
                <p:spPr bwMode="auto">
                  <a:xfrm>
                    <a:off x="367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5" name="Line 1929"/>
                  <p:cNvSpPr>
                    <a:spLocks noChangeShapeType="1"/>
                  </p:cNvSpPr>
                  <p:nvPr/>
                </p:nvSpPr>
                <p:spPr bwMode="auto">
                  <a:xfrm>
                    <a:off x="367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6" name="Line 1930"/>
                  <p:cNvSpPr>
                    <a:spLocks noChangeShapeType="1"/>
                  </p:cNvSpPr>
                  <p:nvPr/>
                </p:nvSpPr>
                <p:spPr bwMode="auto">
                  <a:xfrm>
                    <a:off x="368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7" name="Line 1931"/>
                  <p:cNvSpPr>
                    <a:spLocks noChangeShapeType="1"/>
                  </p:cNvSpPr>
                  <p:nvPr/>
                </p:nvSpPr>
                <p:spPr bwMode="auto">
                  <a:xfrm>
                    <a:off x="368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8" name="Line 1932"/>
                  <p:cNvSpPr>
                    <a:spLocks noChangeShapeType="1"/>
                  </p:cNvSpPr>
                  <p:nvPr/>
                </p:nvSpPr>
                <p:spPr bwMode="auto">
                  <a:xfrm>
                    <a:off x="3686" y="2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89" name="Line 19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92" y="208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0" name="Line 1934"/>
                  <p:cNvSpPr>
                    <a:spLocks noChangeShapeType="1"/>
                  </p:cNvSpPr>
                  <p:nvPr/>
                </p:nvSpPr>
                <p:spPr bwMode="auto">
                  <a:xfrm>
                    <a:off x="370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1" name="Line 1935"/>
                  <p:cNvSpPr>
                    <a:spLocks noChangeShapeType="1"/>
                  </p:cNvSpPr>
                  <p:nvPr/>
                </p:nvSpPr>
                <p:spPr bwMode="auto">
                  <a:xfrm>
                    <a:off x="370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2" name="Line 1936"/>
                  <p:cNvSpPr>
                    <a:spLocks noChangeShapeType="1"/>
                  </p:cNvSpPr>
                  <p:nvPr/>
                </p:nvSpPr>
                <p:spPr bwMode="auto">
                  <a:xfrm>
                    <a:off x="370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3" name="Line 1937"/>
                  <p:cNvSpPr>
                    <a:spLocks noChangeShapeType="1"/>
                  </p:cNvSpPr>
                  <p:nvPr/>
                </p:nvSpPr>
                <p:spPr bwMode="auto">
                  <a:xfrm>
                    <a:off x="371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4" name="Line 1938"/>
                  <p:cNvSpPr>
                    <a:spLocks noChangeShapeType="1"/>
                  </p:cNvSpPr>
                  <p:nvPr/>
                </p:nvSpPr>
                <p:spPr bwMode="auto">
                  <a:xfrm>
                    <a:off x="3713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5" name="Line 19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2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6" name="Line 1940"/>
                  <p:cNvSpPr>
                    <a:spLocks noChangeShapeType="1"/>
                  </p:cNvSpPr>
                  <p:nvPr/>
                </p:nvSpPr>
                <p:spPr bwMode="auto">
                  <a:xfrm>
                    <a:off x="3725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7" name="Line 1941"/>
                  <p:cNvSpPr>
                    <a:spLocks noChangeShapeType="1"/>
                  </p:cNvSpPr>
                  <p:nvPr/>
                </p:nvSpPr>
                <p:spPr bwMode="auto">
                  <a:xfrm>
                    <a:off x="3725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8" name="Line 1942"/>
                  <p:cNvSpPr>
                    <a:spLocks noChangeShapeType="1"/>
                  </p:cNvSpPr>
                  <p:nvPr/>
                </p:nvSpPr>
                <p:spPr bwMode="auto">
                  <a:xfrm>
                    <a:off x="373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99" name="Line 1943"/>
                  <p:cNvSpPr>
                    <a:spLocks noChangeShapeType="1"/>
                  </p:cNvSpPr>
                  <p:nvPr/>
                </p:nvSpPr>
                <p:spPr bwMode="auto">
                  <a:xfrm>
                    <a:off x="373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0" name="Line 1944"/>
                  <p:cNvSpPr>
                    <a:spLocks noChangeShapeType="1"/>
                  </p:cNvSpPr>
                  <p:nvPr/>
                </p:nvSpPr>
                <p:spPr bwMode="auto">
                  <a:xfrm>
                    <a:off x="373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1" name="Line 19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2" name="Line 1946"/>
                  <p:cNvSpPr>
                    <a:spLocks noChangeShapeType="1"/>
                  </p:cNvSpPr>
                  <p:nvPr/>
                </p:nvSpPr>
                <p:spPr bwMode="auto">
                  <a:xfrm>
                    <a:off x="374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3" name="Line 1947"/>
                  <p:cNvSpPr>
                    <a:spLocks noChangeShapeType="1"/>
                  </p:cNvSpPr>
                  <p:nvPr/>
                </p:nvSpPr>
                <p:spPr bwMode="auto">
                  <a:xfrm>
                    <a:off x="374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4" name="Line 19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5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5" name="Line 1949"/>
                  <p:cNvSpPr>
                    <a:spLocks noChangeShapeType="1"/>
                  </p:cNvSpPr>
                  <p:nvPr/>
                </p:nvSpPr>
                <p:spPr bwMode="auto">
                  <a:xfrm>
                    <a:off x="375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6" name="Line 1950"/>
                  <p:cNvSpPr>
                    <a:spLocks noChangeShapeType="1"/>
                  </p:cNvSpPr>
                  <p:nvPr/>
                </p:nvSpPr>
                <p:spPr bwMode="auto">
                  <a:xfrm>
                    <a:off x="375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7" name="Line 19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62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8" name="Line 1952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09" name="Line 1953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0" name="Line 1954"/>
                  <p:cNvSpPr>
                    <a:spLocks noChangeShapeType="1"/>
                  </p:cNvSpPr>
                  <p:nvPr/>
                </p:nvSpPr>
                <p:spPr bwMode="auto">
                  <a:xfrm>
                    <a:off x="377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1" name="Line 1955"/>
                  <p:cNvSpPr>
                    <a:spLocks noChangeShapeType="1"/>
                  </p:cNvSpPr>
                  <p:nvPr/>
                </p:nvSpPr>
                <p:spPr bwMode="auto">
                  <a:xfrm>
                    <a:off x="3771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2" name="Line 1956"/>
                  <p:cNvSpPr>
                    <a:spLocks noChangeShapeType="1"/>
                  </p:cNvSpPr>
                  <p:nvPr/>
                </p:nvSpPr>
                <p:spPr bwMode="auto">
                  <a:xfrm>
                    <a:off x="3771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3" name="Line 19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4" name="Line 1958"/>
                  <p:cNvSpPr>
                    <a:spLocks noChangeShapeType="1"/>
                  </p:cNvSpPr>
                  <p:nvPr/>
                </p:nvSpPr>
                <p:spPr bwMode="auto">
                  <a:xfrm>
                    <a:off x="378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5" name="Line 1959"/>
                  <p:cNvSpPr>
                    <a:spLocks noChangeShapeType="1"/>
                  </p:cNvSpPr>
                  <p:nvPr/>
                </p:nvSpPr>
                <p:spPr bwMode="auto">
                  <a:xfrm>
                    <a:off x="3786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6" name="Line 19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7" name="Line 1961"/>
                  <p:cNvSpPr>
                    <a:spLocks noChangeShapeType="1"/>
                  </p:cNvSpPr>
                  <p:nvPr/>
                </p:nvSpPr>
                <p:spPr bwMode="auto">
                  <a:xfrm>
                    <a:off x="3799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8" name="Line 1962"/>
                  <p:cNvSpPr>
                    <a:spLocks noChangeShapeType="1"/>
                  </p:cNvSpPr>
                  <p:nvPr/>
                </p:nvSpPr>
                <p:spPr bwMode="auto">
                  <a:xfrm>
                    <a:off x="3799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19" name="Line 19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0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0" name="Line 1964"/>
                  <p:cNvSpPr>
                    <a:spLocks noChangeShapeType="1"/>
                  </p:cNvSpPr>
                  <p:nvPr/>
                </p:nvSpPr>
                <p:spPr bwMode="auto">
                  <a:xfrm>
                    <a:off x="381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1" name="Line 1965"/>
                  <p:cNvSpPr>
                    <a:spLocks noChangeShapeType="1"/>
                  </p:cNvSpPr>
                  <p:nvPr/>
                </p:nvSpPr>
                <p:spPr bwMode="auto">
                  <a:xfrm>
                    <a:off x="381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2" name="Line 1966"/>
                  <p:cNvSpPr>
                    <a:spLocks noChangeShapeType="1"/>
                  </p:cNvSpPr>
                  <p:nvPr/>
                </p:nvSpPr>
                <p:spPr bwMode="auto">
                  <a:xfrm>
                    <a:off x="381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3" name="Line 1967"/>
                  <p:cNvSpPr>
                    <a:spLocks noChangeShapeType="1"/>
                  </p:cNvSpPr>
                  <p:nvPr/>
                </p:nvSpPr>
                <p:spPr bwMode="auto">
                  <a:xfrm>
                    <a:off x="382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4" name="Line 1968"/>
                  <p:cNvSpPr>
                    <a:spLocks noChangeShapeType="1"/>
                  </p:cNvSpPr>
                  <p:nvPr/>
                </p:nvSpPr>
                <p:spPr bwMode="auto">
                  <a:xfrm>
                    <a:off x="382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5" name="Line 1969"/>
                  <p:cNvSpPr>
                    <a:spLocks noChangeShapeType="1"/>
                  </p:cNvSpPr>
                  <p:nvPr/>
                </p:nvSpPr>
                <p:spPr bwMode="auto">
                  <a:xfrm>
                    <a:off x="382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6" name="Line 1970"/>
                  <p:cNvSpPr>
                    <a:spLocks noChangeShapeType="1"/>
                  </p:cNvSpPr>
                  <p:nvPr/>
                </p:nvSpPr>
                <p:spPr bwMode="auto">
                  <a:xfrm>
                    <a:off x="3831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7" name="Line 1971"/>
                  <p:cNvSpPr>
                    <a:spLocks noChangeShapeType="1"/>
                  </p:cNvSpPr>
                  <p:nvPr/>
                </p:nvSpPr>
                <p:spPr bwMode="auto">
                  <a:xfrm>
                    <a:off x="3831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8" name="Line 1972"/>
                  <p:cNvSpPr>
                    <a:spLocks noChangeShapeType="1"/>
                  </p:cNvSpPr>
                  <p:nvPr/>
                </p:nvSpPr>
                <p:spPr bwMode="auto">
                  <a:xfrm>
                    <a:off x="383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29" name="Line 1973"/>
                  <p:cNvSpPr>
                    <a:spLocks noChangeShapeType="1"/>
                  </p:cNvSpPr>
                  <p:nvPr/>
                </p:nvSpPr>
                <p:spPr bwMode="auto">
                  <a:xfrm>
                    <a:off x="384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0" name="Line 1974"/>
                  <p:cNvSpPr>
                    <a:spLocks noChangeShapeType="1"/>
                  </p:cNvSpPr>
                  <p:nvPr/>
                </p:nvSpPr>
                <p:spPr bwMode="auto">
                  <a:xfrm>
                    <a:off x="3841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1" name="Line 1975"/>
                  <p:cNvSpPr>
                    <a:spLocks noChangeShapeType="1"/>
                  </p:cNvSpPr>
                  <p:nvPr/>
                </p:nvSpPr>
                <p:spPr bwMode="auto">
                  <a:xfrm>
                    <a:off x="384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2" name="Line 1976"/>
                  <p:cNvSpPr>
                    <a:spLocks noChangeShapeType="1"/>
                  </p:cNvSpPr>
                  <p:nvPr/>
                </p:nvSpPr>
                <p:spPr bwMode="auto">
                  <a:xfrm>
                    <a:off x="3849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3" name="Line 1977"/>
                  <p:cNvSpPr>
                    <a:spLocks noChangeShapeType="1"/>
                  </p:cNvSpPr>
                  <p:nvPr/>
                </p:nvSpPr>
                <p:spPr bwMode="auto">
                  <a:xfrm>
                    <a:off x="3849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4" name="Line 19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56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5" name="Line 1979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6" name="Line 1980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7" name="Line 1981"/>
                  <p:cNvSpPr>
                    <a:spLocks noChangeShapeType="1"/>
                  </p:cNvSpPr>
                  <p:nvPr/>
                </p:nvSpPr>
                <p:spPr bwMode="auto">
                  <a:xfrm>
                    <a:off x="386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8" name="Line 1982"/>
                  <p:cNvSpPr>
                    <a:spLocks noChangeShapeType="1"/>
                  </p:cNvSpPr>
                  <p:nvPr/>
                </p:nvSpPr>
                <p:spPr bwMode="auto">
                  <a:xfrm>
                    <a:off x="387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39" name="Line 1983"/>
                  <p:cNvSpPr>
                    <a:spLocks noChangeShapeType="1"/>
                  </p:cNvSpPr>
                  <p:nvPr/>
                </p:nvSpPr>
                <p:spPr bwMode="auto">
                  <a:xfrm>
                    <a:off x="387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0" name="Line 19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8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1" name="Line 1985"/>
                  <p:cNvSpPr>
                    <a:spLocks noChangeShapeType="1"/>
                  </p:cNvSpPr>
                  <p:nvPr/>
                </p:nvSpPr>
                <p:spPr bwMode="auto">
                  <a:xfrm>
                    <a:off x="388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2" name="Line 1986"/>
                  <p:cNvSpPr>
                    <a:spLocks noChangeShapeType="1"/>
                  </p:cNvSpPr>
                  <p:nvPr/>
                </p:nvSpPr>
                <p:spPr bwMode="auto">
                  <a:xfrm>
                    <a:off x="388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3" name="Line 19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9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4" name="Line 1988"/>
                  <p:cNvSpPr>
                    <a:spLocks noChangeShapeType="1"/>
                  </p:cNvSpPr>
                  <p:nvPr/>
                </p:nvSpPr>
                <p:spPr bwMode="auto">
                  <a:xfrm>
                    <a:off x="389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5" name="Line 1989"/>
                  <p:cNvSpPr>
                    <a:spLocks noChangeShapeType="1"/>
                  </p:cNvSpPr>
                  <p:nvPr/>
                </p:nvSpPr>
                <p:spPr bwMode="auto">
                  <a:xfrm>
                    <a:off x="3897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6" name="Line 1990"/>
                  <p:cNvSpPr>
                    <a:spLocks noChangeShapeType="1"/>
                  </p:cNvSpPr>
                  <p:nvPr/>
                </p:nvSpPr>
                <p:spPr bwMode="auto">
                  <a:xfrm>
                    <a:off x="390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7" name="Line 1991"/>
                  <p:cNvSpPr>
                    <a:spLocks noChangeShapeType="1"/>
                  </p:cNvSpPr>
                  <p:nvPr/>
                </p:nvSpPr>
                <p:spPr bwMode="auto">
                  <a:xfrm>
                    <a:off x="390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8" name="Line 1992"/>
                  <p:cNvSpPr>
                    <a:spLocks noChangeShapeType="1"/>
                  </p:cNvSpPr>
                  <p:nvPr/>
                </p:nvSpPr>
                <p:spPr bwMode="auto">
                  <a:xfrm>
                    <a:off x="390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49" name="Line 1993"/>
                  <p:cNvSpPr>
                    <a:spLocks noChangeShapeType="1"/>
                  </p:cNvSpPr>
                  <p:nvPr/>
                </p:nvSpPr>
                <p:spPr bwMode="auto">
                  <a:xfrm>
                    <a:off x="391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0" name="Line 1994"/>
                  <p:cNvSpPr>
                    <a:spLocks noChangeShapeType="1"/>
                  </p:cNvSpPr>
                  <p:nvPr/>
                </p:nvSpPr>
                <p:spPr bwMode="auto">
                  <a:xfrm>
                    <a:off x="391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1" name="Line 1995"/>
                  <p:cNvSpPr>
                    <a:spLocks noChangeShapeType="1"/>
                  </p:cNvSpPr>
                  <p:nvPr/>
                </p:nvSpPr>
                <p:spPr bwMode="auto">
                  <a:xfrm>
                    <a:off x="3917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2" name="Line 19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2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3" name="Line 1997"/>
                  <p:cNvSpPr>
                    <a:spLocks noChangeShapeType="1"/>
                  </p:cNvSpPr>
                  <p:nvPr/>
                </p:nvSpPr>
                <p:spPr bwMode="auto">
                  <a:xfrm>
                    <a:off x="3926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4" name="Line 1998"/>
                  <p:cNvSpPr>
                    <a:spLocks noChangeShapeType="1"/>
                  </p:cNvSpPr>
                  <p:nvPr/>
                </p:nvSpPr>
                <p:spPr bwMode="auto">
                  <a:xfrm>
                    <a:off x="3926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5" name="Line 1999"/>
                  <p:cNvSpPr>
                    <a:spLocks noChangeShapeType="1"/>
                  </p:cNvSpPr>
                  <p:nvPr/>
                </p:nvSpPr>
                <p:spPr bwMode="auto">
                  <a:xfrm>
                    <a:off x="3933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6" name="Line 2000"/>
                  <p:cNvSpPr>
                    <a:spLocks noChangeShapeType="1"/>
                  </p:cNvSpPr>
                  <p:nvPr/>
                </p:nvSpPr>
                <p:spPr bwMode="auto">
                  <a:xfrm>
                    <a:off x="393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7" name="Line 2001"/>
                  <p:cNvSpPr>
                    <a:spLocks noChangeShapeType="1"/>
                  </p:cNvSpPr>
                  <p:nvPr/>
                </p:nvSpPr>
                <p:spPr bwMode="auto">
                  <a:xfrm>
                    <a:off x="3935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8" name="Line 2002"/>
                  <p:cNvSpPr>
                    <a:spLocks noChangeShapeType="1"/>
                  </p:cNvSpPr>
                  <p:nvPr/>
                </p:nvSpPr>
                <p:spPr bwMode="auto">
                  <a:xfrm>
                    <a:off x="3941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59" name="Line 2003"/>
                  <p:cNvSpPr>
                    <a:spLocks noChangeShapeType="1"/>
                  </p:cNvSpPr>
                  <p:nvPr/>
                </p:nvSpPr>
                <p:spPr bwMode="auto">
                  <a:xfrm>
                    <a:off x="394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0" name="Line 2004"/>
                  <p:cNvSpPr>
                    <a:spLocks noChangeShapeType="1"/>
                  </p:cNvSpPr>
                  <p:nvPr/>
                </p:nvSpPr>
                <p:spPr bwMode="auto">
                  <a:xfrm>
                    <a:off x="394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1" name="Line 2005"/>
                  <p:cNvSpPr>
                    <a:spLocks noChangeShapeType="1"/>
                  </p:cNvSpPr>
                  <p:nvPr/>
                </p:nvSpPr>
                <p:spPr bwMode="auto">
                  <a:xfrm>
                    <a:off x="394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2" name="Line 2006"/>
                  <p:cNvSpPr>
                    <a:spLocks noChangeShapeType="1"/>
                  </p:cNvSpPr>
                  <p:nvPr/>
                </p:nvSpPr>
                <p:spPr bwMode="auto">
                  <a:xfrm>
                    <a:off x="395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3" name="Line 2007"/>
                  <p:cNvSpPr>
                    <a:spLocks noChangeShapeType="1"/>
                  </p:cNvSpPr>
                  <p:nvPr/>
                </p:nvSpPr>
                <p:spPr bwMode="auto">
                  <a:xfrm>
                    <a:off x="3958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4" name="Line 20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4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5" name="Line 2009"/>
                  <p:cNvSpPr>
                    <a:spLocks noChangeShapeType="1"/>
                  </p:cNvSpPr>
                  <p:nvPr/>
                </p:nvSpPr>
                <p:spPr bwMode="auto">
                  <a:xfrm>
                    <a:off x="397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6" name="Line 2010"/>
                  <p:cNvSpPr>
                    <a:spLocks noChangeShapeType="1"/>
                  </p:cNvSpPr>
                  <p:nvPr/>
                </p:nvSpPr>
                <p:spPr bwMode="auto">
                  <a:xfrm>
                    <a:off x="397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7" name="Line 2011"/>
                  <p:cNvSpPr>
                    <a:spLocks noChangeShapeType="1"/>
                  </p:cNvSpPr>
                  <p:nvPr/>
                </p:nvSpPr>
                <p:spPr bwMode="auto">
                  <a:xfrm>
                    <a:off x="397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8" name="Line 2012"/>
                  <p:cNvSpPr>
                    <a:spLocks noChangeShapeType="1"/>
                  </p:cNvSpPr>
                  <p:nvPr/>
                </p:nvSpPr>
                <p:spPr bwMode="auto">
                  <a:xfrm>
                    <a:off x="398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69" name="Line 2013"/>
                  <p:cNvSpPr>
                    <a:spLocks noChangeShapeType="1"/>
                  </p:cNvSpPr>
                  <p:nvPr/>
                </p:nvSpPr>
                <p:spPr bwMode="auto">
                  <a:xfrm>
                    <a:off x="3982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0" name="Line 2014"/>
                  <p:cNvSpPr>
                    <a:spLocks noChangeShapeType="1"/>
                  </p:cNvSpPr>
                  <p:nvPr/>
                </p:nvSpPr>
                <p:spPr bwMode="auto">
                  <a:xfrm>
                    <a:off x="398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1" name="Line 2015"/>
                  <p:cNvSpPr>
                    <a:spLocks noChangeShapeType="1"/>
                  </p:cNvSpPr>
                  <p:nvPr/>
                </p:nvSpPr>
                <p:spPr bwMode="auto">
                  <a:xfrm>
                    <a:off x="399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2" name="Line 2016"/>
                  <p:cNvSpPr>
                    <a:spLocks noChangeShapeType="1"/>
                  </p:cNvSpPr>
                  <p:nvPr/>
                </p:nvSpPr>
                <p:spPr bwMode="auto">
                  <a:xfrm>
                    <a:off x="399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3" name="Line 20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4" name="Line 2018"/>
                  <p:cNvSpPr>
                    <a:spLocks noChangeShapeType="1"/>
                  </p:cNvSpPr>
                  <p:nvPr/>
                </p:nvSpPr>
                <p:spPr bwMode="auto">
                  <a:xfrm>
                    <a:off x="400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5" name="Line 2019"/>
                  <p:cNvSpPr>
                    <a:spLocks noChangeShapeType="1"/>
                  </p:cNvSpPr>
                  <p:nvPr/>
                </p:nvSpPr>
                <p:spPr bwMode="auto">
                  <a:xfrm>
                    <a:off x="4003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6" name="Line 2020"/>
                  <p:cNvSpPr>
                    <a:spLocks noChangeShapeType="1"/>
                  </p:cNvSpPr>
                  <p:nvPr/>
                </p:nvSpPr>
                <p:spPr bwMode="auto">
                  <a:xfrm>
                    <a:off x="4010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7" name="Line 2021"/>
                  <p:cNvSpPr>
                    <a:spLocks noChangeShapeType="1"/>
                  </p:cNvSpPr>
                  <p:nvPr/>
                </p:nvSpPr>
                <p:spPr bwMode="auto">
                  <a:xfrm>
                    <a:off x="401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8" name="Line 2022"/>
                  <p:cNvSpPr>
                    <a:spLocks noChangeShapeType="1"/>
                  </p:cNvSpPr>
                  <p:nvPr/>
                </p:nvSpPr>
                <p:spPr bwMode="auto">
                  <a:xfrm>
                    <a:off x="4012" y="208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79" name="Line 20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19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0" name="Line 2024"/>
                  <p:cNvSpPr>
                    <a:spLocks noChangeShapeType="1"/>
                  </p:cNvSpPr>
                  <p:nvPr/>
                </p:nvSpPr>
                <p:spPr bwMode="auto">
                  <a:xfrm>
                    <a:off x="402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1" name="Line 2025"/>
                  <p:cNvSpPr>
                    <a:spLocks noChangeShapeType="1"/>
                  </p:cNvSpPr>
                  <p:nvPr/>
                </p:nvSpPr>
                <p:spPr bwMode="auto">
                  <a:xfrm>
                    <a:off x="4020" y="208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2" name="Line 2026"/>
                  <p:cNvSpPr>
                    <a:spLocks noChangeShapeType="1"/>
                  </p:cNvSpPr>
                  <p:nvPr/>
                </p:nvSpPr>
                <p:spPr bwMode="auto">
                  <a:xfrm>
                    <a:off x="4027" y="2082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3" name="Oval 2027"/>
                  <p:cNvSpPr>
                    <a:spLocks noChangeArrowheads="1"/>
                  </p:cNvSpPr>
                  <p:nvPr/>
                </p:nvSpPr>
                <p:spPr bwMode="auto">
                  <a:xfrm>
                    <a:off x="2317" y="1906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4" name="Oval 2028"/>
                  <p:cNvSpPr>
                    <a:spLocks noChangeArrowheads="1"/>
                  </p:cNvSpPr>
                  <p:nvPr/>
                </p:nvSpPr>
                <p:spPr bwMode="auto">
                  <a:xfrm>
                    <a:off x="2402" y="192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5" name="Oval 2029"/>
                  <p:cNvSpPr>
                    <a:spLocks noChangeArrowheads="1"/>
                  </p:cNvSpPr>
                  <p:nvPr/>
                </p:nvSpPr>
                <p:spPr bwMode="auto">
                  <a:xfrm>
                    <a:off x="2452" y="193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6" name="Oval 2030"/>
                  <p:cNvSpPr>
                    <a:spLocks noChangeArrowheads="1"/>
                  </p:cNvSpPr>
                  <p:nvPr/>
                </p:nvSpPr>
                <p:spPr bwMode="auto">
                  <a:xfrm>
                    <a:off x="2488" y="1930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7" name="Oval 2031"/>
                  <p:cNvSpPr>
                    <a:spLocks noChangeArrowheads="1"/>
                  </p:cNvSpPr>
                  <p:nvPr/>
                </p:nvSpPr>
                <p:spPr bwMode="auto">
                  <a:xfrm>
                    <a:off x="2516" y="1946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8" name="Oval 2032"/>
                  <p:cNvSpPr>
                    <a:spLocks noChangeArrowheads="1"/>
                  </p:cNvSpPr>
                  <p:nvPr/>
                </p:nvSpPr>
                <p:spPr bwMode="auto">
                  <a:xfrm>
                    <a:off x="2538" y="195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89" name="Oval 2033"/>
                  <p:cNvSpPr>
                    <a:spLocks noChangeArrowheads="1"/>
                  </p:cNvSpPr>
                  <p:nvPr/>
                </p:nvSpPr>
                <p:spPr bwMode="auto">
                  <a:xfrm>
                    <a:off x="2557" y="197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0" name="Oval 2034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1973"/>
                    <a:ext cx="13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1" name="Oval 2035"/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1973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2" name="Oval 2036"/>
                  <p:cNvSpPr>
                    <a:spLocks noChangeArrowheads="1"/>
                  </p:cNvSpPr>
                  <p:nvPr/>
                </p:nvSpPr>
                <p:spPr bwMode="auto">
                  <a:xfrm>
                    <a:off x="2601" y="196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3" name="Oval 2037"/>
                  <p:cNvSpPr>
                    <a:spLocks noChangeArrowheads="1"/>
                  </p:cNvSpPr>
                  <p:nvPr/>
                </p:nvSpPr>
                <p:spPr bwMode="auto">
                  <a:xfrm>
                    <a:off x="2613" y="195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4" name="Oval 2038"/>
                  <p:cNvSpPr>
                    <a:spLocks noChangeArrowheads="1"/>
                  </p:cNvSpPr>
                  <p:nvPr/>
                </p:nvSpPr>
                <p:spPr bwMode="auto">
                  <a:xfrm>
                    <a:off x="2624" y="198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5" name="Oval 2039"/>
                  <p:cNvSpPr>
                    <a:spLocks noChangeArrowheads="1"/>
                  </p:cNvSpPr>
                  <p:nvPr/>
                </p:nvSpPr>
                <p:spPr bwMode="auto">
                  <a:xfrm>
                    <a:off x="2634" y="198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6" name="Oval 2040"/>
                  <p:cNvSpPr>
                    <a:spLocks noChangeArrowheads="1"/>
                  </p:cNvSpPr>
                  <p:nvPr/>
                </p:nvSpPr>
                <p:spPr bwMode="auto">
                  <a:xfrm>
                    <a:off x="2643" y="198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7" name="Oval 2041"/>
                  <p:cNvSpPr>
                    <a:spLocks noChangeArrowheads="1"/>
                  </p:cNvSpPr>
                  <p:nvPr/>
                </p:nvSpPr>
                <p:spPr bwMode="auto">
                  <a:xfrm>
                    <a:off x="2651" y="1961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8" name="Oval 2042"/>
                  <p:cNvSpPr>
                    <a:spLocks noChangeArrowheads="1"/>
                  </p:cNvSpPr>
                  <p:nvPr/>
                </p:nvSpPr>
                <p:spPr bwMode="auto">
                  <a:xfrm>
                    <a:off x="2659" y="199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99" name="Oval 2043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199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0" name="Oval 2044"/>
                  <p:cNvSpPr>
                    <a:spLocks noChangeArrowheads="1"/>
                  </p:cNvSpPr>
                  <p:nvPr/>
                </p:nvSpPr>
                <p:spPr bwMode="auto">
                  <a:xfrm>
                    <a:off x="2687" y="198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1" name="Oval 2045"/>
                  <p:cNvSpPr>
                    <a:spLocks noChangeArrowheads="1"/>
                  </p:cNvSpPr>
                  <p:nvPr/>
                </p:nvSpPr>
                <p:spPr bwMode="auto">
                  <a:xfrm>
                    <a:off x="2699" y="198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2" name="Oval 2046"/>
                  <p:cNvSpPr>
                    <a:spLocks noChangeArrowheads="1"/>
                  </p:cNvSpPr>
                  <p:nvPr/>
                </p:nvSpPr>
                <p:spPr bwMode="auto">
                  <a:xfrm>
                    <a:off x="2709" y="198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3" name="Oval 2047"/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1999"/>
                    <a:ext cx="14" cy="11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4" name="Oval 2048"/>
                  <p:cNvSpPr>
                    <a:spLocks noChangeArrowheads="1"/>
                  </p:cNvSpPr>
                  <p:nvPr/>
                </p:nvSpPr>
                <p:spPr bwMode="auto">
                  <a:xfrm>
                    <a:off x="2729" y="198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5" name="Oval 204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99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06" name="Oval 2050"/>
                  <p:cNvSpPr>
                    <a:spLocks noChangeArrowheads="1"/>
                  </p:cNvSpPr>
                  <p:nvPr/>
                </p:nvSpPr>
                <p:spPr bwMode="auto">
                  <a:xfrm>
                    <a:off x="2745" y="20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7108" name="Oval 2052"/>
                <p:cNvSpPr>
                  <a:spLocks noChangeArrowheads="1"/>
                </p:cNvSpPr>
                <p:nvPr/>
              </p:nvSpPr>
              <p:spPr bwMode="auto">
                <a:xfrm>
                  <a:off x="2760" y="2015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09" name="Oval 2053"/>
                <p:cNvSpPr>
                  <a:spLocks noChangeArrowheads="1"/>
                </p:cNvSpPr>
                <p:nvPr/>
              </p:nvSpPr>
              <p:spPr bwMode="auto">
                <a:xfrm>
                  <a:off x="2773" y="2002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0" name="Oval 2054"/>
                <p:cNvSpPr>
                  <a:spLocks noChangeArrowheads="1"/>
                </p:cNvSpPr>
                <p:nvPr/>
              </p:nvSpPr>
              <p:spPr bwMode="auto">
                <a:xfrm>
                  <a:off x="2784" y="2022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1" name="Oval 2055"/>
                <p:cNvSpPr>
                  <a:spLocks noChangeArrowheads="1"/>
                </p:cNvSpPr>
                <p:nvPr/>
              </p:nvSpPr>
              <p:spPr bwMode="auto">
                <a:xfrm>
                  <a:off x="2795" y="2027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2" name="Oval 2056"/>
                <p:cNvSpPr>
                  <a:spLocks noChangeArrowheads="1"/>
                </p:cNvSpPr>
                <p:nvPr/>
              </p:nvSpPr>
              <p:spPr bwMode="auto">
                <a:xfrm>
                  <a:off x="2805" y="2023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3" name="Oval 2057"/>
                <p:cNvSpPr>
                  <a:spLocks noChangeArrowheads="1"/>
                </p:cNvSpPr>
                <p:nvPr/>
              </p:nvSpPr>
              <p:spPr bwMode="auto">
                <a:xfrm>
                  <a:off x="2814" y="2034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4" name="Oval 2058"/>
                <p:cNvSpPr>
                  <a:spLocks noChangeArrowheads="1"/>
                </p:cNvSpPr>
                <p:nvPr/>
              </p:nvSpPr>
              <p:spPr bwMode="auto">
                <a:xfrm>
                  <a:off x="2823" y="2036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5" name="Oval 2059"/>
                <p:cNvSpPr>
                  <a:spLocks noChangeArrowheads="1"/>
                </p:cNvSpPr>
                <p:nvPr/>
              </p:nvSpPr>
              <p:spPr bwMode="auto">
                <a:xfrm>
                  <a:off x="2831" y="2040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6" name="Oval 2060"/>
                <p:cNvSpPr>
                  <a:spLocks noChangeArrowheads="1"/>
                </p:cNvSpPr>
                <p:nvPr/>
              </p:nvSpPr>
              <p:spPr bwMode="auto">
                <a:xfrm>
                  <a:off x="2845" y="2037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7" name="Oval 2061"/>
                <p:cNvSpPr>
                  <a:spLocks noChangeArrowheads="1"/>
                </p:cNvSpPr>
                <p:nvPr/>
              </p:nvSpPr>
              <p:spPr bwMode="auto">
                <a:xfrm>
                  <a:off x="2858" y="2040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8" name="Oval 2062"/>
                <p:cNvSpPr>
                  <a:spLocks noChangeArrowheads="1"/>
                </p:cNvSpPr>
                <p:nvPr/>
              </p:nvSpPr>
              <p:spPr bwMode="auto">
                <a:xfrm>
                  <a:off x="2870" y="204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19" name="Oval 2063"/>
                <p:cNvSpPr>
                  <a:spLocks noChangeArrowheads="1"/>
                </p:cNvSpPr>
                <p:nvPr/>
              </p:nvSpPr>
              <p:spPr bwMode="auto">
                <a:xfrm>
                  <a:off x="2881" y="2050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0" name="Oval 2064"/>
                <p:cNvSpPr>
                  <a:spLocks noChangeArrowheads="1"/>
                </p:cNvSpPr>
                <p:nvPr/>
              </p:nvSpPr>
              <p:spPr bwMode="auto">
                <a:xfrm>
                  <a:off x="2891" y="205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1" name="Oval 2065"/>
                <p:cNvSpPr>
                  <a:spLocks noChangeArrowheads="1"/>
                </p:cNvSpPr>
                <p:nvPr/>
              </p:nvSpPr>
              <p:spPr bwMode="auto">
                <a:xfrm>
                  <a:off x="2900" y="205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2" name="Oval 2066"/>
                <p:cNvSpPr>
                  <a:spLocks noChangeArrowheads="1"/>
                </p:cNvSpPr>
                <p:nvPr/>
              </p:nvSpPr>
              <p:spPr bwMode="auto">
                <a:xfrm>
                  <a:off x="2908" y="206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3" name="Oval 2067"/>
                <p:cNvSpPr>
                  <a:spLocks noChangeArrowheads="1"/>
                </p:cNvSpPr>
                <p:nvPr/>
              </p:nvSpPr>
              <p:spPr bwMode="auto">
                <a:xfrm>
                  <a:off x="2916" y="2065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4" name="Oval 2068"/>
                <p:cNvSpPr>
                  <a:spLocks noChangeArrowheads="1"/>
                </p:cNvSpPr>
                <p:nvPr/>
              </p:nvSpPr>
              <p:spPr bwMode="auto">
                <a:xfrm>
                  <a:off x="2931" y="206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5" name="Oval 2069"/>
                <p:cNvSpPr>
                  <a:spLocks noChangeArrowheads="1"/>
                </p:cNvSpPr>
                <p:nvPr/>
              </p:nvSpPr>
              <p:spPr bwMode="auto">
                <a:xfrm>
                  <a:off x="2944" y="2066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6" name="Oval 2070"/>
                <p:cNvSpPr>
                  <a:spLocks noChangeArrowheads="1"/>
                </p:cNvSpPr>
                <p:nvPr/>
              </p:nvSpPr>
              <p:spPr bwMode="auto">
                <a:xfrm>
                  <a:off x="2956" y="2067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7" name="Oval 2071"/>
                <p:cNvSpPr>
                  <a:spLocks noChangeArrowheads="1"/>
                </p:cNvSpPr>
                <p:nvPr/>
              </p:nvSpPr>
              <p:spPr bwMode="auto">
                <a:xfrm>
                  <a:off x="2967" y="2071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8" name="Oval 2072"/>
                <p:cNvSpPr>
                  <a:spLocks noChangeArrowheads="1"/>
                </p:cNvSpPr>
                <p:nvPr/>
              </p:nvSpPr>
              <p:spPr bwMode="auto">
                <a:xfrm>
                  <a:off x="2976" y="2074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29" name="Oval 2073"/>
                <p:cNvSpPr>
                  <a:spLocks noChangeArrowheads="1"/>
                </p:cNvSpPr>
                <p:nvPr/>
              </p:nvSpPr>
              <p:spPr bwMode="auto">
                <a:xfrm>
                  <a:off x="2985" y="2075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0" name="Oval 2074"/>
                <p:cNvSpPr>
                  <a:spLocks noChangeArrowheads="1"/>
                </p:cNvSpPr>
                <p:nvPr/>
              </p:nvSpPr>
              <p:spPr bwMode="auto">
                <a:xfrm>
                  <a:off x="2994" y="2077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1" name="Oval 2075"/>
                <p:cNvSpPr>
                  <a:spLocks noChangeArrowheads="1"/>
                </p:cNvSpPr>
                <p:nvPr/>
              </p:nvSpPr>
              <p:spPr bwMode="auto">
                <a:xfrm>
                  <a:off x="3002" y="2075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2" name="Oval 2076"/>
                <p:cNvSpPr>
                  <a:spLocks noChangeArrowheads="1"/>
                </p:cNvSpPr>
                <p:nvPr/>
              </p:nvSpPr>
              <p:spPr bwMode="auto">
                <a:xfrm>
                  <a:off x="3017" y="2075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3" name="Oval 2077"/>
                <p:cNvSpPr>
                  <a:spLocks noChangeArrowheads="1"/>
                </p:cNvSpPr>
                <p:nvPr/>
              </p:nvSpPr>
              <p:spPr bwMode="auto">
                <a:xfrm>
                  <a:off x="3029" y="2077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4" name="Oval 2078"/>
                <p:cNvSpPr>
                  <a:spLocks noChangeArrowheads="1"/>
                </p:cNvSpPr>
                <p:nvPr/>
              </p:nvSpPr>
              <p:spPr bwMode="auto">
                <a:xfrm>
                  <a:off x="3041" y="2075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5" name="Oval 2079"/>
                <p:cNvSpPr>
                  <a:spLocks noChangeArrowheads="1"/>
                </p:cNvSpPr>
                <p:nvPr/>
              </p:nvSpPr>
              <p:spPr bwMode="auto">
                <a:xfrm>
                  <a:off x="3052" y="2081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6" name="Oval 2080"/>
                <p:cNvSpPr>
                  <a:spLocks noChangeArrowheads="1"/>
                </p:cNvSpPr>
                <p:nvPr/>
              </p:nvSpPr>
              <p:spPr bwMode="auto">
                <a:xfrm>
                  <a:off x="3062" y="207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7" name="Oval 2081"/>
                <p:cNvSpPr>
                  <a:spLocks noChangeArrowheads="1"/>
                </p:cNvSpPr>
                <p:nvPr/>
              </p:nvSpPr>
              <p:spPr bwMode="auto">
                <a:xfrm>
                  <a:off x="3071" y="2075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8" name="Oval 2082"/>
                <p:cNvSpPr>
                  <a:spLocks noChangeArrowheads="1"/>
                </p:cNvSpPr>
                <p:nvPr/>
              </p:nvSpPr>
              <p:spPr bwMode="auto">
                <a:xfrm>
                  <a:off x="3080" y="2079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39" name="Oval 2083"/>
                <p:cNvSpPr>
                  <a:spLocks noChangeArrowheads="1"/>
                </p:cNvSpPr>
                <p:nvPr/>
              </p:nvSpPr>
              <p:spPr bwMode="auto">
                <a:xfrm>
                  <a:off x="3088" y="2077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0" name="Oval 2084"/>
                <p:cNvSpPr>
                  <a:spLocks noChangeArrowheads="1"/>
                </p:cNvSpPr>
                <p:nvPr/>
              </p:nvSpPr>
              <p:spPr bwMode="auto">
                <a:xfrm>
                  <a:off x="3102" y="2078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1" name="Oval 2085"/>
                <p:cNvSpPr>
                  <a:spLocks noChangeArrowheads="1"/>
                </p:cNvSpPr>
                <p:nvPr/>
              </p:nvSpPr>
              <p:spPr bwMode="auto">
                <a:xfrm>
                  <a:off x="3115" y="2079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2" name="Oval 2086"/>
                <p:cNvSpPr>
                  <a:spLocks noChangeArrowheads="1"/>
                </p:cNvSpPr>
                <p:nvPr/>
              </p:nvSpPr>
              <p:spPr bwMode="auto">
                <a:xfrm>
                  <a:off x="3127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3" name="Oval 2087"/>
                <p:cNvSpPr>
                  <a:spLocks noChangeArrowheads="1"/>
                </p:cNvSpPr>
                <p:nvPr/>
              </p:nvSpPr>
              <p:spPr bwMode="auto">
                <a:xfrm>
                  <a:off x="3138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4" name="Oval 2088"/>
                <p:cNvSpPr>
                  <a:spLocks noChangeArrowheads="1"/>
                </p:cNvSpPr>
                <p:nvPr/>
              </p:nvSpPr>
              <p:spPr bwMode="auto">
                <a:xfrm>
                  <a:off x="3148" y="2076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5" name="Oval 2089"/>
                <p:cNvSpPr>
                  <a:spLocks noChangeArrowheads="1"/>
                </p:cNvSpPr>
                <p:nvPr/>
              </p:nvSpPr>
              <p:spPr bwMode="auto">
                <a:xfrm>
                  <a:off x="3157" y="2077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6" name="Oval 2090"/>
                <p:cNvSpPr>
                  <a:spLocks noChangeArrowheads="1"/>
                </p:cNvSpPr>
                <p:nvPr/>
              </p:nvSpPr>
              <p:spPr bwMode="auto">
                <a:xfrm>
                  <a:off x="3165" y="2078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7" name="Oval 2091"/>
                <p:cNvSpPr>
                  <a:spLocks noChangeArrowheads="1"/>
                </p:cNvSpPr>
                <p:nvPr/>
              </p:nvSpPr>
              <p:spPr bwMode="auto">
                <a:xfrm>
                  <a:off x="3173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8" name="Oval 2092"/>
                <p:cNvSpPr>
                  <a:spLocks noChangeArrowheads="1"/>
                </p:cNvSpPr>
                <p:nvPr/>
              </p:nvSpPr>
              <p:spPr bwMode="auto">
                <a:xfrm>
                  <a:off x="3188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49" name="Oval 2093"/>
                <p:cNvSpPr>
                  <a:spLocks noChangeArrowheads="1"/>
                </p:cNvSpPr>
                <p:nvPr/>
              </p:nvSpPr>
              <p:spPr bwMode="auto">
                <a:xfrm>
                  <a:off x="3201" y="2077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0" name="Oval 2094"/>
                <p:cNvSpPr>
                  <a:spLocks noChangeArrowheads="1"/>
                </p:cNvSpPr>
                <p:nvPr/>
              </p:nvSpPr>
              <p:spPr bwMode="auto">
                <a:xfrm>
                  <a:off x="3213" y="2080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1" name="Oval 2095"/>
                <p:cNvSpPr>
                  <a:spLocks noChangeArrowheads="1"/>
                </p:cNvSpPr>
                <p:nvPr/>
              </p:nvSpPr>
              <p:spPr bwMode="auto">
                <a:xfrm>
                  <a:off x="3223" y="2080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2" name="Oval 2096"/>
                <p:cNvSpPr>
                  <a:spLocks noChangeArrowheads="1"/>
                </p:cNvSpPr>
                <p:nvPr/>
              </p:nvSpPr>
              <p:spPr bwMode="auto">
                <a:xfrm>
                  <a:off x="3233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3" name="Oval 2097"/>
                <p:cNvSpPr>
                  <a:spLocks noChangeArrowheads="1"/>
                </p:cNvSpPr>
                <p:nvPr/>
              </p:nvSpPr>
              <p:spPr bwMode="auto">
                <a:xfrm>
                  <a:off x="3242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4" name="Oval 2098"/>
                <p:cNvSpPr>
                  <a:spLocks noChangeArrowheads="1"/>
                </p:cNvSpPr>
                <p:nvPr/>
              </p:nvSpPr>
              <p:spPr bwMode="auto">
                <a:xfrm>
                  <a:off x="3251" y="2075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5" name="Oval 2099"/>
                <p:cNvSpPr>
                  <a:spLocks noChangeArrowheads="1"/>
                </p:cNvSpPr>
                <p:nvPr/>
              </p:nvSpPr>
              <p:spPr bwMode="auto">
                <a:xfrm>
                  <a:off x="3259" y="2079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6" name="Oval 2100"/>
                <p:cNvSpPr>
                  <a:spLocks noChangeArrowheads="1"/>
                </p:cNvSpPr>
                <p:nvPr/>
              </p:nvSpPr>
              <p:spPr bwMode="auto">
                <a:xfrm>
                  <a:off x="3274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7" name="Oval 2101"/>
                <p:cNvSpPr>
                  <a:spLocks noChangeArrowheads="1"/>
                </p:cNvSpPr>
                <p:nvPr/>
              </p:nvSpPr>
              <p:spPr bwMode="auto">
                <a:xfrm>
                  <a:off x="3287" y="2077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8" name="Oval 2102"/>
                <p:cNvSpPr>
                  <a:spLocks noChangeArrowheads="1"/>
                </p:cNvSpPr>
                <p:nvPr/>
              </p:nvSpPr>
              <p:spPr bwMode="auto">
                <a:xfrm>
                  <a:off x="3298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59" name="Oval 2103"/>
                <p:cNvSpPr>
                  <a:spLocks noChangeArrowheads="1"/>
                </p:cNvSpPr>
                <p:nvPr/>
              </p:nvSpPr>
              <p:spPr bwMode="auto">
                <a:xfrm>
                  <a:off x="3309" y="2077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0" name="Oval 2104"/>
                <p:cNvSpPr>
                  <a:spLocks noChangeArrowheads="1"/>
                </p:cNvSpPr>
                <p:nvPr/>
              </p:nvSpPr>
              <p:spPr bwMode="auto">
                <a:xfrm>
                  <a:off x="3319" y="2077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1" name="Oval 2105"/>
                <p:cNvSpPr>
                  <a:spLocks noChangeArrowheads="1"/>
                </p:cNvSpPr>
                <p:nvPr/>
              </p:nvSpPr>
              <p:spPr bwMode="auto">
                <a:xfrm>
                  <a:off x="3328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2" name="Oval 2106"/>
                <p:cNvSpPr>
                  <a:spLocks noChangeArrowheads="1"/>
                </p:cNvSpPr>
                <p:nvPr/>
              </p:nvSpPr>
              <p:spPr bwMode="auto">
                <a:xfrm>
                  <a:off x="3337" y="207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3" name="Oval 2107"/>
                <p:cNvSpPr>
                  <a:spLocks noChangeArrowheads="1"/>
                </p:cNvSpPr>
                <p:nvPr/>
              </p:nvSpPr>
              <p:spPr bwMode="auto">
                <a:xfrm>
                  <a:off x="3345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4" name="Oval 2108"/>
                <p:cNvSpPr>
                  <a:spLocks noChangeArrowheads="1"/>
                </p:cNvSpPr>
                <p:nvPr/>
              </p:nvSpPr>
              <p:spPr bwMode="auto">
                <a:xfrm>
                  <a:off x="3359" y="2077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5" name="Oval 2109"/>
                <p:cNvSpPr>
                  <a:spLocks noChangeArrowheads="1"/>
                </p:cNvSpPr>
                <p:nvPr/>
              </p:nvSpPr>
              <p:spPr bwMode="auto">
                <a:xfrm>
                  <a:off x="3372" y="2079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6" name="Oval 2110"/>
                <p:cNvSpPr>
                  <a:spLocks noChangeArrowheads="1"/>
                </p:cNvSpPr>
                <p:nvPr/>
              </p:nvSpPr>
              <p:spPr bwMode="auto">
                <a:xfrm>
                  <a:off x="3384" y="207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7" name="Oval 2111"/>
                <p:cNvSpPr>
                  <a:spLocks noChangeArrowheads="1"/>
                </p:cNvSpPr>
                <p:nvPr/>
              </p:nvSpPr>
              <p:spPr bwMode="auto">
                <a:xfrm>
                  <a:off x="3395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8" name="Oval 2112"/>
                <p:cNvSpPr>
                  <a:spLocks noChangeArrowheads="1"/>
                </p:cNvSpPr>
                <p:nvPr/>
              </p:nvSpPr>
              <p:spPr bwMode="auto">
                <a:xfrm>
                  <a:off x="3405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69" name="Oval 2113"/>
                <p:cNvSpPr>
                  <a:spLocks noChangeArrowheads="1"/>
                </p:cNvSpPr>
                <p:nvPr/>
              </p:nvSpPr>
              <p:spPr bwMode="auto">
                <a:xfrm>
                  <a:off x="3414" y="2079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0" name="Oval 2114"/>
                <p:cNvSpPr>
                  <a:spLocks noChangeArrowheads="1"/>
                </p:cNvSpPr>
                <p:nvPr/>
              </p:nvSpPr>
              <p:spPr bwMode="auto">
                <a:xfrm>
                  <a:off x="3422" y="2078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1" name="Oval 2115"/>
                <p:cNvSpPr>
                  <a:spLocks noChangeArrowheads="1"/>
                </p:cNvSpPr>
                <p:nvPr/>
              </p:nvSpPr>
              <p:spPr bwMode="auto">
                <a:xfrm>
                  <a:off x="3430" y="2077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2" name="Oval 2116"/>
                <p:cNvSpPr>
                  <a:spLocks noChangeArrowheads="1"/>
                </p:cNvSpPr>
                <p:nvPr/>
              </p:nvSpPr>
              <p:spPr bwMode="auto">
                <a:xfrm>
                  <a:off x="3445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3" name="Oval 2117"/>
                <p:cNvSpPr>
                  <a:spLocks noChangeArrowheads="1"/>
                </p:cNvSpPr>
                <p:nvPr/>
              </p:nvSpPr>
              <p:spPr bwMode="auto">
                <a:xfrm>
                  <a:off x="3458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4" name="Oval 2118"/>
                <p:cNvSpPr>
                  <a:spLocks noChangeArrowheads="1"/>
                </p:cNvSpPr>
                <p:nvPr/>
              </p:nvSpPr>
              <p:spPr bwMode="auto">
                <a:xfrm>
                  <a:off x="3470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5" name="Oval 2119"/>
                <p:cNvSpPr>
                  <a:spLocks noChangeArrowheads="1"/>
                </p:cNvSpPr>
                <p:nvPr/>
              </p:nvSpPr>
              <p:spPr bwMode="auto">
                <a:xfrm>
                  <a:off x="3480" y="2078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6" name="Oval 2120"/>
                <p:cNvSpPr>
                  <a:spLocks noChangeArrowheads="1"/>
                </p:cNvSpPr>
                <p:nvPr/>
              </p:nvSpPr>
              <p:spPr bwMode="auto">
                <a:xfrm>
                  <a:off x="3490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7" name="Oval 2121"/>
                <p:cNvSpPr>
                  <a:spLocks noChangeArrowheads="1"/>
                </p:cNvSpPr>
                <p:nvPr/>
              </p:nvSpPr>
              <p:spPr bwMode="auto">
                <a:xfrm>
                  <a:off x="3500" y="207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8" name="Oval 2122"/>
                <p:cNvSpPr>
                  <a:spLocks noChangeArrowheads="1"/>
                </p:cNvSpPr>
                <p:nvPr/>
              </p:nvSpPr>
              <p:spPr bwMode="auto">
                <a:xfrm>
                  <a:off x="3508" y="2077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79" name="Oval 2123"/>
                <p:cNvSpPr>
                  <a:spLocks noChangeArrowheads="1"/>
                </p:cNvSpPr>
                <p:nvPr/>
              </p:nvSpPr>
              <p:spPr bwMode="auto">
                <a:xfrm>
                  <a:off x="3516" y="207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0" name="Oval 2124"/>
                <p:cNvSpPr>
                  <a:spLocks noChangeArrowheads="1"/>
                </p:cNvSpPr>
                <p:nvPr/>
              </p:nvSpPr>
              <p:spPr bwMode="auto">
                <a:xfrm>
                  <a:off x="3530" y="2078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1" name="Oval 2125"/>
                <p:cNvSpPr>
                  <a:spLocks noChangeArrowheads="1"/>
                </p:cNvSpPr>
                <p:nvPr/>
              </p:nvSpPr>
              <p:spPr bwMode="auto">
                <a:xfrm>
                  <a:off x="3544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2" name="Oval 2126"/>
                <p:cNvSpPr>
                  <a:spLocks noChangeArrowheads="1"/>
                </p:cNvSpPr>
                <p:nvPr/>
              </p:nvSpPr>
              <p:spPr bwMode="auto">
                <a:xfrm>
                  <a:off x="3555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3" name="Oval 2127"/>
                <p:cNvSpPr>
                  <a:spLocks noChangeArrowheads="1"/>
                </p:cNvSpPr>
                <p:nvPr/>
              </p:nvSpPr>
              <p:spPr bwMode="auto">
                <a:xfrm>
                  <a:off x="3566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4" name="Oval 2128"/>
                <p:cNvSpPr>
                  <a:spLocks noChangeArrowheads="1"/>
                </p:cNvSpPr>
                <p:nvPr/>
              </p:nvSpPr>
              <p:spPr bwMode="auto">
                <a:xfrm>
                  <a:off x="3576" y="2077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5" name="Oval 2129"/>
                <p:cNvSpPr>
                  <a:spLocks noChangeArrowheads="1"/>
                </p:cNvSpPr>
                <p:nvPr/>
              </p:nvSpPr>
              <p:spPr bwMode="auto">
                <a:xfrm>
                  <a:off x="3585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6" name="Oval 2130"/>
                <p:cNvSpPr>
                  <a:spLocks noChangeArrowheads="1"/>
                </p:cNvSpPr>
                <p:nvPr/>
              </p:nvSpPr>
              <p:spPr bwMode="auto">
                <a:xfrm>
                  <a:off x="3594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7" name="Oval 2131"/>
                <p:cNvSpPr>
                  <a:spLocks noChangeArrowheads="1"/>
                </p:cNvSpPr>
                <p:nvPr/>
              </p:nvSpPr>
              <p:spPr bwMode="auto">
                <a:xfrm>
                  <a:off x="3602" y="2079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8" name="Oval 2132"/>
                <p:cNvSpPr>
                  <a:spLocks noChangeArrowheads="1"/>
                </p:cNvSpPr>
                <p:nvPr/>
              </p:nvSpPr>
              <p:spPr bwMode="auto">
                <a:xfrm>
                  <a:off x="3616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89" name="Oval 2133"/>
                <p:cNvSpPr>
                  <a:spLocks noChangeArrowheads="1"/>
                </p:cNvSpPr>
                <p:nvPr/>
              </p:nvSpPr>
              <p:spPr bwMode="auto">
                <a:xfrm>
                  <a:off x="3629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0" name="Oval 2134"/>
                <p:cNvSpPr>
                  <a:spLocks noChangeArrowheads="1"/>
                </p:cNvSpPr>
                <p:nvPr/>
              </p:nvSpPr>
              <p:spPr bwMode="auto">
                <a:xfrm>
                  <a:off x="3641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1" name="Oval 2135"/>
                <p:cNvSpPr>
                  <a:spLocks noChangeArrowheads="1"/>
                </p:cNvSpPr>
                <p:nvPr/>
              </p:nvSpPr>
              <p:spPr bwMode="auto">
                <a:xfrm>
                  <a:off x="3652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2" name="Oval 2136"/>
                <p:cNvSpPr>
                  <a:spLocks noChangeArrowheads="1"/>
                </p:cNvSpPr>
                <p:nvPr/>
              </p:nvSpPr>
              <p:spPr bwMode="auto">
                <a:xfrm>
                  <a:off x="3661" y="2077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3" name="Oval 2137"/>
                <p:cNvSpPr>
                  <a:spLocks noChangeArrowheads="1"/>
                </p:cNvSpPr>
                <p:nvPr/>
              </p:nvSpPr>
              <p:spPr bwMode="auto">
                <a:xfrm>
                  <a:off x="3671" y="2077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4" name="Oval 2138"/>
                <p:cNvSpPr>
                  <a:spLocks noChangeArrowheads="1"/>
                </p:cNvSpPr>
                <p:nvPr/>
              </p:nvSpPr>
              <p:spPr bwMode="auto">
                <a:xfrm>
                  <a:off x="3679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5" name="Oval 2139"/>
                <p:cNvSpPr>
                  <a:spLocks noChangeArrowheads="1"/>
                </p:cNvSpPr>
                <p:nvPr/>
              </p:nvSpPr>
              <p:spPr bwMode="auto">
                <a:xfrm>
                  <a:off x="3687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6" name="Oval 2140"/>
                <p:cNvSpPr>
                  <a:spLocks noChangeArrowheads="1"/>
                </p:cNvSpPr>
                <p:nvPr/>
              </p:nvSpPr>
              <p:spPr bwMode="auto">
                <a:xfrm>
                  <a:off x="3702" y="2078"/>
                  <a:ext cx="13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7" name="Oval 2141"/>
                <p:cNvSpPr>
                  <a:spLocks noChangeArrowheads="1"/>
                </p:cNvSpPr>
                <p:nvPr/>
              </p:nvSpPr>
              <p:spPr bwMode="auto">
                <a:xfrm>
                  <a:off x="3715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8" name="Oval 2142"/>
                <p:cNvSpPr>
                  <a:spLocks noChangeArrowheads="1"/>
                </p:cNvSpPr>
                <p:nvPr/>
              </p:nvSpPr>
              <p:spPr bwMode="auto">
                <a:xfrm>
                  <a:off x="3727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99" name="Oval 2143"/>
                <p:cNvSpPr>
                  <a:spLocks noChangeArrowheads="1"/>
                </p:cNvSpPr>
                <p:nvPr/>
              </p:nvSpPr>
              <p:spPr bwMode="auto">
                <a:xfrm>
                  <a:off x="3737" y="2078"/>
                  <a:ext cx="14" cy="11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0" name="Oval 2144"/>
                <p:cNvSpPr>
                  <a:spLocks noChangeArrowheads="1"/>
                </p:cNvSpPr>
                <p:nvPr/>
              </p:nvSpPr>
              <p:spPr bwMode="auto">
                <a:xfrm>
                  <a:off x="3747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1" name="Oval 2145"/>
                <p:cNvSpPr>
                  <a:spLocks noChangeArrowheads="1"/>
                </p:cNvSpPr>
                <p:nvPr/>
              </p:nvSpPr>
              <p:spPr bwMode="auto">
                <a:xfrm>
                  <a:off x="3756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2" name="Oval 2146"/>
                <p:cNvSpPr>
                  <a:spLocks noChangeArrowheads="1"/>
                </p:cNvSpPr>
                <p:nvPr/>
              </p:nvSpPr>
              <p:spPr bwMode="auto">
                <a:xfrm>
                  <a:off x="3765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3" name="Oval 2147"/>
                <p:cNvSpPr>
                  <a:spLocks noChangeArrowheads="1"/>
                </p:cNvSpPr>
                <p:nvPr/>
              </p:nvSpPr>
              <p:spPr bwMode="auto">
                <a:xfrm>
                  <a:off x="3773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4" name="Oval 2148"/>
                <p:cNvSpPr>
                  <a:spLocks noChangeArrowheads="1"/>
                </p:cNvSpPr>
                <p:nvPr/>
              </p:nvSpPr>
              <p:spPr bwMode="auto">
                <a:xfrm>
                  <a:off x="3787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5" name="Oval 2149"/>
                <p:cNvSpPr>
                  <a:spLocks noChangeArrowheads="1"/>
                </p:cNvSpPr>
                <p:nvPr/>
              </p:nvSpPr>
              <p:spPr bwMode="auto">
                <a:xfrm>
                  <a:off x="3800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6" name="Oval 2150"/>
                <p:cNvSpPr>
                  <a:spLocks noChangeArrowheads="1"/>
                </p:cNvSpPr>
                <p:nvPr/>
              </p:nvSpPr>
              <p:spPr bwMode="auto">
                <a:xfrm>
                  <a:off x="3812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7" name="Oval 2151"/>
                <p:cNvSpPr>
                  <a:spLocks noChangeArrowheads="1"/>
                </p:cNvSpPr>
                <p:nvPr/>
              </p:nvSpPr>
              <p:spPr bwMode="auto">
                <a:xfrm>
                  <a:off x="3823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8" name="Oval 2152"/>
                <p:cNvSpPr>
                  <a:spLocks noChangeArrowheads="1"/>
                </p:cNvSpPr>
                <p:nvPr/>
              </p:nvSpPr>
              <p:spPr bwMode="auto">
                <a:xfrm>
                  <a:off x="3833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09" name="Oval 2153"/>
                <p:cNvSpPr>
                  <a:spLocks noChangeArrowheads="1"/>
                </p:cNvSpPr>
                <p:nvPr/>
              </p:nvSpPr>
              <p:spPr bwMode="auto">
                <a:xfrm>
                  <a:off x="3842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0" name="Oval 2154"/>
                <p:cNvSpPr>
                  <a:spLocks noChangeArrowheads="1"/>
                </p:cNvSpPr>
                <p:nvPr/>
              </p:nvSpPr>
              <p:spPr bwMode="auto">
                <a:xfrm>
                  <a:off x="3851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1" name="Oval 2155"/>
                <p:cNvSpPr>
                  <a:spLocks noChangeArrowheads="1"/>
                </p:cNvSpPr>
                <p:nvPr/>
              </p:nvSpPr>
              <p:spPr bwMode="auto">
                <a:xfrm>
                  <a:off x="3858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2" name="Oval 2156"/>
                <p:cNvSpPr>
                  <a:spLocks noChangeArrowheads="1"/>
                </p:cNvSpPr>
                <p:nvPr/>
              </p:nvSpPr>
              <p:spPr bwMode="auto">
                <a:xfrm>
                  <a:off x="3873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3" name="Oval 2157"/>
                <p:cNvSpPr>
                  <a:spLocks noChangeArrowheads="1"/>
                </p:cNvSpPr>
                <p:nvPr/>
              </p:nvSpPr>
              <p:spPr bwMode="auto">
                <a:xfrm>
                  <a:off x="3886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4" name="Oval 2158"/>
                <p:cNvSpPr>
                  <a:spLocks noChangeArrowheads="1"/>
                </p:cNvSpPr>
                <p:nvPr/>
              </p:nvSpPr>
              <p:spPr bwMode="auto">
                <a:xfrm>
                  <a:off x="3898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5" name="Oval 2159"/>
                <p:cNvSpPr>
                  <a:spLocks noChangeArrowheads="1"/>
                </p:cNvSpPr>
                <p:nvPr/>
              </p:nvSpPr>
              <p:spPr bwMode="auto">
                <a:xfrm>
                  <a:off x="3909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6" name="Oval 2160"/>
                <p:cNvSpPr>
                  <a:spLocks noChangeArrowheads="1"/>
                </p:cNvSpPr>
                <p:nvPr/>
              </p:nvSpPr>
              <p:spPr bwMode="auto">
                <a:xfrm>
                  <a:off x="3919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7" name="Oval 2161"/>
                <p:cNvSpPr>
                  <a:spLocks noChangeArrowheads="1"/>
                </p:cNvSpPr>
                <p:nvPr/>
              </p:nvSpPr>
              <p:spPr bwMode="auto">
                <a:xfrm>
                  <a:off x="3928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8" name="Oval 2162"/>
                <p:cNvSpPr>
                  <a:spLocks noChangeArrowheads="1"/>
                </p:cNvSpPr>
                <p:nvPr/>
              </p:nvSpPr>
              <p:spPr bwMode="auto">
                <a:xfrm>
                  <a:off x="3936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19" name="Oval 2163"/>
                <p:cNvSpPr>
                  <a:spLocks noChangeArrowheads="1"/>
                </p:cNvSpPr>
                <p:nvPr/>
              </p:nvSpPr>
              <p:spPr bwMode="auto">
                <a:xfrm>
                  <a:off x="3944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0" name="Oval 2164"/>
                <p:cNvSpPr>
                  <a:spLocks noChangeArrowheads="1"/>
                </p:cNvSpPr>
                <p:nvPr/>
              </p:nvSpPr>
              <p:spPr bwMode="auto">
                <a:xfrm>
                  <a:off x="3959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1" name="Oval 2165"/>
                <p:cNvSpPr>
                  <a:spLocks noChangeArrowheads="1"/>
                </p:cNvSpPr>
                <p:nvPr/>
              </p:nvSpPr>
              <p:spPr bwMode="auto">
                <a:xfrm>
                  <a:off x="3972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2" name="Oval 2166"/>
                <p:cNvSpPr>
                  <a:spLocks noChangeArrowheads="1"/>
                </p:cNvSpPr>
                <p:nvPr/>
              </p:nvSpPr>
              <p:spPr bwMode="auto">
                <a:xfrm>
                  <a:off x="3984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3" name="Oval 2167"/>
                <p:cNvSpPr>
                  <a:spLocks noChangeArrowheads="1"/>
                </p:cNvSpPr>
                <p:nvPr/>
              </p:nvSpPr>
              <p:spPr bwMode="auto">
                <a:xfrm>
                  <a:off x="3994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4" name="Oval 2168"/>
                <p:cNvSpPr>
                  <a:spLocks noChangeArrowheads="1"/>
                </p:cNvSpPr>
                <p:nvPr/>
              </p:nvSpPr>
              <p:spPr bwMode="auto">
                <a:xfrm>
                  <a:off x="4004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5" name="Oval 2169"/>
                <p:cNvSpPr>
                  <a:spLocks noChangeArrowheads="1"/>
                </p:cNvSpPr>
                <p:nvPr/>
              </p:nvSpPr>
              <p:spPr bwMode="auto">
                <a:xfrm>
                  <a:off x="4013" y="2078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6" name="Oval 2170"/>
                <p:cNvSpPr>
                  <a:spLocks noChangeArrowheads="1"/>
                </p:cNvSpPr>
                <p:nvPr/>
              </p:nvSpPr>
              <p:spPr bwMode="auto">
                <a:xfrm>
                  <a:off x="4022" y="2078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27" name="Rectangle 2171"/>
                <p:cNvSpPr>
                  <a:spLocks noChangeArrowheads="1"/>
                </p:cNvSpPr>
                <p:nvPr/>
              </p:nvSpPr>
              <p:spPr bwMode="auto">
                <a:xfrm>
                  <a:off x="2723" y="1735"/>
                  <a:ext cx="777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QELS Plot - 05304601                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3218" name="Group 3217"/>
          <p:cNvGrpSpPr/>
          <p:nvPr/>
        </p:nvGrpSpPr>
        <p:grpSpPr>
          <a:xfrm>
            <a:off x="1198851" y="4607560"/>
            <a:ext cx="6944158" cy="1752600"/>
            <a:chOff x="447242" y="4495800"/>
            <a:chExt cx="6944158" cy="1752600"/>
          </a:xfrm>
        </p:grpSpPr>
        <p:sp>
          <p:nvSpPr>
            <p:cNvPr id="129033" name="Rectangle 9"/>
            <p:cNvSpPr>
              <a:spLocks noChangeArrowheads="1"/>
            </p:cNvSpPr>
            <p:nvPr/>
          </p:nvSpPr>
          <p:spPr bwMode="auto">
            <a:xfrm>
              <a:off x="447242" y="4664075"/>
              <a:ext cx="206735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  <a:latin typeface="Calibri" pitchFamily="34" charset="0"/>
                </a:rPr>
                <a:t>Conjugate   </a:t>
              </a:r>
              <a:endParaRPr lang="en-US" sz="2400" b="1" dirty="0" smtClean="0">
                <a:solidFill>
                  <a:schemeClr val="accent2"/>
                </a:solidFill>
                <a:latin typeface="Calibri" pitchFamily="34" charset="0"/>
              </a:endParaRPr>
            </a:p>
            <a:p>
              <a:pPr algn="ctr"/>
              <a:r>
                <a:rPr lang="en-US" sz="2400" b="1" i="1" dirty="0" smtClean="0">
                  <a:solidFill>
                    <a:schemeClr val="accent2"/>
                  </a:solidFill>
                  <a:latin typeface="Calibri" pitchFamily="34" charset="0"/>
                </a:rPr>
                <a:t>R</a:t>
              </a:r>
              <a:r>
                <a:rPr lang="en-US" sz="2400" b="1" i="1" baseline="-25000" dirty="0" smtClean="0">
                  <a:solidFill>
                    <a:schemeClr val="accent2"/>
                  </a:solidFill>
                  <a:latin typeface="Calibri" pitchFamily="34" charset="0"/>
                </a:rPr>
                <a:t>h</a:t>
              </a:r>
              <a:r>
                <a:rPr lang="en-US" sz="2400" b="1" dirty="0" smtClean="0">
                  <a:solidFill>
                    <a:schemeClr val="accent2"/>
                  </a:solidFill>
                  <a:latin typeface="Calibri" pitchFamily="34" charset="0"/>
                </a:rPr>
                <a:t> </a:t>
              </a:r>
              <a:r>
                <a:rPr lang="en-US" sz="2400" b="1" dirty="0">
                  <a:solidFill>
                    <a:schemeClr val="accent2"/>
                  </a:solidFill>
                  <a:latin typeface="Calibri" pitchFamily="34" charset="0"/>
                </a:rPr>
                <a:t>= 4.7 nm</a:t>
              </a:r>
            </a:p>
          </p:txBody>
        </p:sp>
        <p:grpSp>
          <p:nvGrpSpPr>
            <p:cNvPr id="3221" name="Group 3220"/>
            <p:cNvGrpSpPr/>
            <p:nvPr/>
          </p:nvGrpSpPr>
          <p:grpSpPr>
            <a:xfrm>
              <a:off x="2819400" y="4495800"/>
              <a:ext cx="4572000" cy="1752600"/>
              <a:chOff x="2819400" y="4495800"/>
              <a:chExt cx="4572000" cy="1752600"/>
            </a:xfrm>
          </p:grpSpPr>
          <p:sp>
            <p:nvSpPr>
              <p:cNvPr id="129035" name="Rectangle 11"/>
              <p:cNvSpPr>
                <a:spLocks noChangeArrowheads="1"/>
              </p:cNvSpPr>
              <p:nvPr/>
            </p:nvSpPr>
            <p:spPr bwMode="auto">
              <a:xfrm>
                <a:off x="2819400" y="4495800"/>
                <a:ext cx="4572000" cy="1752600"/>
              </a:xfrm>
              <a:prstGeom prst="rect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 dirty="0"/>
              </a:p>
            </p:txBody>
          </p:sp>
          <p:grpSp>
            <p:nvGrpSpPr>
              <p:cNvPr id="47230" name="Group 2174"/>
              <p:cNvGrpSpPr>
                <a:grpSpLocks noChangeAspect="1"/>
              </p:cNvGrpSpPr>
              <p:nvPr/>
            </p:nvGrpSpPr>
            <p:grpSpPr bwMode="auto">
              <a:xfrm>
                <a:off x="2895600" y="4572000"/>
                <a:ext cx="4343400" cy="1600200"/>
                <a:chOff x="1824" y="2880"/>
                <a:chExt cx="2736" cy="1008"/>
              </a:xfrm>
            </p:grpSpPr>
            <p:sp>
              <p:nvSpPr>
                <p:cNvPr id="47229" name="AutoShape 217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824" y="2880"/>
                  <a:ext cx="2736" cy="10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7431" name="Group 2375"/>
                <p:cNvGrpSpPr>
                  <a:grpSpLocks/>
                </p:cNvGrpSpPr>
                <p:nvPr/>
              </p:nvGrpSpPr>
              <p:grpSpPr bwMode="auto">
                <a:xfrm>
                  <a:off x="1833" y="2884"/>
                  <a:ext cx="2714" cy="998"/>
                  <a:chOff x="1833" y="2884"/>
                  <a:chExt cx="2714" cy="998"/>
                </a:xfrm>
              </p:grpSpPr>
              <p:sp>
                <p:nvSpPr>
                  <p:cNvPr id="47231" name="Rectangle 2175"/>
                  <p:cNvSpPr>
                    <a:spLocks noChangeArrowheads="1"/>
                  </p:cNvSpPr>
                  <p:nvPr/>
                </p:nvSpPr>
                <p:spPr bwMode="auto">
                  <a:xfrm>
                    <a:off x="3165" y="3484"/>
                    <a:ext cx="1382" cy="398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2" name="Rectangle 2176"/>
                  <p:cNvSpPr>
                    <a:spLocks noChangeArrowheads="1"/>
                  </p:cNvSpPr>
                  <p:nvPr/>
                </p:nvSpPr>
                <p:spPr bwMode="auto">
                  <a:xfrm>
                    <a:off x="3221" y="3496"/>
                    <a:ext cx="1291" cy="32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3" name="Rectangle 2177"/>
                  <p:cNvSpPr>
                    <a:spLocks noChangeArrowheads="1"/>
                  </p:cNvSpPr>
                  <p:nvPr/>
                </p:nvSpPr>
                <p:spPr bwMode="auto">
                  <a:xfrm>
                    <a:off x="3657" y="3823"/>
                    <a:ext cx="349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QELS &amp; AUX detector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234" name="Freeform 2178"/>
                  <p:cNvSpPr>
                    <a:spLocks/>
                  </p:cNvSpPr>
                  <p:nvPr/>
                </p:nvSpPr>
                <p:spPr bwMode="auto">
                  <a:xfrm>
                    <a:off x="3221" y="3524"/>
                    <a:ext cx="1288" cy="218"/>
                  </a:xfrm>
                  <a:custGeom>
                    <a:avLst/>
                    <a:gdLst/>
                    <a:ahLst/>
                    <a:cxnLst>
                      <a:cxn ang="0">
                        <a:pos x="77" y="1270"/>
                      </a:cxn>
                      <a:cxn ang="0">
                        <a:pos x="174" y="1270"/>
                      </a:cxn>
                      <a:cxn ang="0">
                        <a:pos x="270" y="1272"/>
                      </a:cxn>
                      <a:cxn ang="0">
                        <a:pos x="368" y="1266"/>
                      </a:cxn>
                      <a:cxn ang="0">
                        <a:pos x="464" y="1265"/>
                      </a:cxn>
                      <a:cxn ang="0">
                        <a:pos x="562" y="1272"/>
                      </a:cxn>
                      <a:cxn ang="0">
                        <a:pos x="658" y="1265"/>
                      </a:cxn>
                      <a:cxn ang="0">
                        <a:pos x="755" y="1269"/>
                      </a:cxn>
                      <a:cxn ang="0">
                        <a:pos x="852" y="1272"/>
                      </a:cxn>
                      <a:cxn ang="0">
                        <a:pos x="949" y="1268"/>
                      </a:cxn>
                      <a:cxn ang="0">
                        <a:pos x="1045" y="1273"/>
                      </a:cxn>
                      <a:cxn ang="0">
                        <a:pos x="1143" y="1284"/>
                      </a:cxn>
                      <a:cxn ang="0">
                        <a:pos x="1239" y="1271"/>
                      </a:cxn>
                      <a:cxn ang="0">
                        <a:pos x="1335" y="1272"/>
                      </a:cxn>
                      <a:cxn ang="0">
                        <a:pos x="1433" y="1257"/>
                      </a:cxn>
                      <a:cxn ang="0">
                        <a:pos x="1529" y="1230"/>
                      </a:cxn>
                      <a:cxn ang="0">
                        <a:pos x="1626" y="1182"/>
                      </a:cxn>
                      <a:cxn ang="0">
                        <a:pos x="1723" y="1110"/>
                      </a:cxn>
                      <a:cxn ang="0">
                        <a:pos x="1820" y="1023"/>
                      </a:cxn>
                      <a:cxn ang="0">
                        <a:pos x="1916" y="897"/>
                      </a:cxn>
                      <a:cxn ang="0">
                        <a:pos x="2014" y="713"/>
                      </a:cxn>
                      <a:cxn ang="0">
                        <a:pos x="2110" y="512"/>
                      </a:cxn>
                      <a:cxn ang="0">
                        <a:pos x="2208" y="330"/>
                      </a:cxn>
                      <a:cxn ang="0">
                        <a:pos x="2304" y="152"/>
                      </a:cxn>
                      <a:cxn ang="0">
                        <a:pos x="2401" y="29"/>
                      </a:cxn>
                      <a:cxn ang="0">
                        <a:pos x="2498" y="36"/>
                      </a:cxn>
                      <a:cxn ang="0">
                        <a:pos x="2595" y="57"/>
                      </a:cxn>
                      <a:cxn ang="0">
                        <a:pos x="2691" y="175"/>
                      </a:cxn>
                      <a:cxn ang="0">
                        <a:pos x="2789" y="334"/>
                      </a:cxn>
                      <a:cxn ang="0">
                        <a:pos x="2885" y="485"/>
                      </a:cxn>
                      <a:cxn ang="0">
                        <a:pos x="2982" y="631"/>
                      </a:cxn>
                      <a:cxn ang="0">
                        <a:pos x="3079" y="760"/>
                      </a:cxn>
                      <a:cxn ang="0">
                        <a:pos x="3176" y="878"/>
                      </a:cxn>
                      <a:cxn ang="0">
                        <a:pos x="3272" y="983"/>
                      </a:cxn>
                      <a:cxn ang="0">
                        <a:pos x="3370" y="1089"/>
                      </a:cxn>
                      <a:cxn ang="0">
                        <a:pos x="3466" y="1164"/>
                      </a:cxn>
                      <a:cxn ang="0">
                        <a:pos x="3562" y="1215"/>
                      </a:cxn>
                      <a:cxn ang="0">
                        <a:pos x="3660" y="1240"/>
                      </a:cxn>
                      <a:cxn ang="0">
                        <a:pos x="3756" y="1272"/>
                      </a:cxn>
                      <a:cxn ang="0">
                        <a:pos x="3853" y="1274"/>
                      </a:cxn>
                      <a:cxn ang="0">
                        <a:pos x="3950" y="1285"/>
                      </a:cxn>
                      <a:cxn ang="0">
                        <a:pos x="4047" y="1278"/>
                      </a:cxn>
                      <a:cxn ang="0">
                        <a:pos x="4143" y="1296"/>
                      </a:cxn>
                      <a:cxn ang="0">
                        <a:pos x="4241" y="1284"/>
                      </a:cxn>
                      <a:cxn ang="0">
                        <a:pos x="4337" y="1298"/>
                      </a:cxn>
                      <a:cxn ang="0">
                        <a:pos x="4435" y="1293"/>
                      </a:cxn>
                      <a:cxn ang="0">
                        <a:pos x="4531" y="1298"/>
                      </a:cxn>
                      <a:cxn ang="0">
                        <a:pos x="4628" y="1293"/>
                      </a:cxn>
                      <a:cxn ang="0">
                        <a:pos x="4725" y="1274"/>
                      </a:cxn>
                      <a:cxn ang="0">
                        <a:pos x="4822" y="1301"/>
                      </a:cxn>
                      <a:cxn ang="0">
                        <a:pos x="4918" y="1287"/>
                      </a:cxn>
                      <a:cxn ang="0">
                        <a:pos x="5016" y="1298"/>
                      </a:cxn>
                      <a:cxn ang="0">
                        <a:pos x="5112" y="1298"/>
                      </a:cxn>
                    </a:cxnLst>
                    <a:rect l="0" t="0" r="r" b="b"/>
                    <a:pathLst>
                      <a:path w="5151" h="1306">
                        <a:moveTo>
                          <a:pt x="0" y="1270"/>
                        </a:moveTo>
                        <a:lnTo>
                          <a:pt x="19" y="1266"/>
                        </a:lnTo>
                        <a:lnTo>
                          <a:pt x="38" y="1268"/>
                        </a:lnTo>
                        <a:lnTo>
                          <a:pt x="58" y="1272"/>
                        </a:lnTo>
                        <a:lnTo>
                          <a:pt x="77" y="1270"/>
                        </a:lnTo>
                        <a:lnTo>
                          <a:pt x="96" y="1270"/>
                        </a:lnTo>
                        <a:lnTo>
                          <a:pt x="116" y="1270"/>
                        </a:lnTo>
                        <a:lnTo>
                          <a:pt x="135" y="1269"/>
                        </a:lnTo>
                        <a:lnTo>
                          <a:pt x="154" y="1268"/>
                        </a:lnTo>
                        <a:lnTo>
                          <a:pt x="174" y="1270"/>
                        </a:lnTo>
                        <a:lnTo>
                          <a:pt x="193" y="1268"/>
                        </a:lnTo>
                        <a:lnTo>
                          <a:pt x="212" y="1266"/>
                        </a:lnTo>
                        <a:lnTo>
                          <a:pt x="232" y="1266"/>
                        </a:lnTo>
                        <a:lnTo>
                          <a:pt x="252" y="1269"/>
                        </a:lnTo>
                        <a:lnTo>
                          <a:pt x="270" y="1272"/>
                        </a:lnTo>
                        <a:lnTo>
                          <a:pt x="290" y="1270"/>
                        </a:lnTo>
                        <a:lnTo>
                          <a:pt x="310" y="1270"/>
                        </a:lnTo>
                        <a:lnTo>
                          <a:pt x="328" y="1271"/>
                        </a:lnTo>
                        <a:lnTo>
                          <a:pt x="348" y="1269"/>
                        </a:lnTo>
                        <a:lnTo>
                          <a:pt x="368" y="1266"/>
                        </a:lnTo>
                        <a:lnTo>
                          <a:pt x="386" y="1265"/>
                        </a:lnTo>
                        <a:lnTo>
                          <a:pt x="406" y="1265"/>
                        </a:lnTo>
                        <a:lnTo>
                          <a:pt x="426" y="1263"/>
                        </a:lnTo>
                        <a:lnTo>
                          <a:pt x="444" y="1265"/>
                        </a:lnTo>
                        <a:lnTo>
                          <a:pt x="464" y="1265"/>
                        </a:lnTo>
                        <a:lnTo>
                          <a:pt x="484" y="1266"/>
                        </a:lnTo>
                        <a:lnTo>
                          <a:pt x="504" y="1265"/>
                        </a:lnTo>
                        <a:lnTo>
                          <a:pt x="522" y="1266"/>
                        </a:lnTo>
                        <a:lnTo>
                          <a:pt x="542" y="1265"/>
                        </a:lnTo>
                        <a:lnTo>
                          <a:pt x="562" y="1272"/>
                        </a:lnTo>
                        <a:lnTo>
                          <a:pt x="580" y="1271"/>
                        </a:lnTo>
                        <a:lnTo>
                          <a:pt x="600" y="1268"/>
                        </a:lnTo>
                        <a:lnTo>
                          <a:pt x="620" y="1265"/>
                        </a:lnTo>
                        <a:lnTo>
                          <a:pt x="638" y="1268"/>
                        </a:lnTo>
                        <a:lnTo>
                          <a:pt x="658" y="1265"/>
                        </a:lnTo>
                        <a:lnTo>
                          <a:pt x="678" y="1274"/>
                        </a:lnTo>
                        <a:lnTo>
                          <a:pt x="697" y="1279"/>
                        </a:lnTo>
                        <a:lnTo>
                          <a:pt x="716" y="1272"/>
                        </a:lnTo>
                        <a:lnTo>
                          <a:pt x="736" y="1268"/>
                        </a:lnTo>
                        <a:lnTo>
                          <a:pt x="755" y="1269"/>
                        </a:lnTo>
                        <a:lnTo>
                          <a:pt x="774" y="1266"/>
                        </a:lnTo>
                        <a:lnTo>
                          <a:pt x="794" y="1266"/>
                        </a:lnTo>
                        <a:lnTo>
                          <a:pt x="813" y="1269"/>
                        </a:lnTo>
                        <a:lnTo>
                          <a:pt x="832" y="1268"/>
                        </a:lnTo>
                        <a:lnTo>
                          <a:pt x="852" y="1272"/>
                        </a:lnTo>
                        <a:lnTo>
                          <a:pt x="871" y="1265"/>
                        </a:lnTo>
                        <a:lnTo>
                          <a:pt x="890" y="1268"/>
                        </a:lnTo>
                        <a:lnTo>
                          <a:pt x="910" y="1266"/>
                        </a:lnTo>
                        <a:lnTo>
                          <a:pt x="929" y="1263"/>
                        </a:lnTo>
                        <a:lnTo>
                          <a:pt x="949" y="1268"/>
                        </a:lnTo>
                        <a:lnTo>
                          <a:pt x="968" y="1265"/>
                        </a:lnTo>
                        <a:lnTo>
                          <a:pt x="987" y="1277"/>
                        </a:lnTo>
                        <a:lnTo>
                          <a:pt x="1007" y="1266"/>
                        </a:lnTo>
                        <a:lnTo>
                          <a:pt x="1026" y="1274"/>
                        </a:lnTo>
                        <a:lnTo>
                          <a:pt x="1045" y="1273"/>
                        </a:lnTo>
                        <a:lnTo>
                          <a:pt x="1065" y="1259"/>
                        </a:lnTo>
                        <a:lnTo>
                          <a:pt x="1084" y="1271"/>
                        </a:lnTo>
                        <a:lnTo>
                          <a:pt x="1103" y="1268"/>
                        </a:lnTo>
                        <a:lnTo>
                          <a:pt x="1123" y="1273"/>
                        </a:lnTo>
                        <a:lnTo>
                          <a:pt x="1143" y="1284"/>
                        </a:lnTo>
                        <a:lnTo>
                          <a:pt x="1161" y="1278"/>
                        </a:lnTo>
                        <a:lnTo>
                          <a:pt x="1181" y="1257"/>
                        </a:lnTo>
                        <a:lnTo>
                          <a:pt x="1201" y="1269"/>
                        </a:lnTo>
                        <a:lnTo>
                          <a:pt x="1219" y="1272"/>
                        </a:lnTo>
                        <a:lnTo>
                          <a:pt x="1239" y="1271"/>
                        </a:lnTo>
                        <a:lnTo>
                          <a:pt x="1259" y="1272"/>
                        </a:lnTo>
                        <a:lnTo>
                          <a:pt x="1277" y="1276"/>
                        </a:lnTo>
                        <a:lnTo>
                          <a:pt x="1297" y="1263"/>
                        </a:lnTo>
                        <a:lnTo>
                          <a:pt x="1317" y="1270"/>
                        </a:lnTo>
                        <a:lnTo>
                          <a:pt x="1335" y="1272"/>
                        </a:lnTo>
                        <a:lnTo>
                          <a:pt x="1355" y="1270"/>
                        </a:lnTo>
                        <a:lnTo>
                          <a:pt x="1375" y="1265"/>
                        </a:lnTo>
                        <a:lnTo>
                          <a:pt x="1394" y="1250"/>
                        </a:lnTo>
                        <a:lnTo>
                          <a:pt x="1413" y="1251"/>
                        </a:lnTo>
                        <a:lnTo>
                          <a:pt x="1433" y="1257"/>
                        </a:lnTo>
                        <a:lnTo>
                          <a:pt x="1452" y="1248"/>
                        </a:lnTo>
                        <a:lnTo>
                          <a:pt x="1471" y="1248"/>
                        </a:lnTo>
                        <a:lnTo>
                          <a:pt x="1491" y="1227"/>
                        </a:lnTo>
                        <a:lnTo>
                          <a:pt x="1510" y="1239"/>
                        </a:lnTo>
                        <a:lnTo>
                          <a:pt x="1529" y="1230"/>
                        </a:lnTo>
                        <a:lnTo>
                          <a:pt x="1549" y="1224"/>
                        </a:lnTo>
                        <a:lnTo>
                          <a:pt x="1568" y="1218"/>
                        </a:lnTo>
                        <a:lnTo>
                          <a:pt x="1588" y="1211"/>
                        </a:lnTo>
                        <a:lnTo>
                          <a:pt x="1607" y="1197"/>
                        </a:lnTo>
                        <a:lnTo>
                          <a:pt x="1626" y="1182"/>
                        </a:lnTo>
                        <a:lnTo>
                          <a:pt x="1646" y="1190"/>
                        </a:lnTo>
                        <a:lnTo>
                          <a:pt x="1665" y="1175"/>
                        </a:lnTo>
                        <a:lnTo>
                          <a:pt x="1684" y="1145"/>
                        </a:lnTo>
                        <a:lnTo>
                          <a:pt x="1704" y="1135"/>
                        </a:lnTo>
                        <a:lnTo>
                          <a:pt x="1723" y="1110"/>
                        </a:lnTo>
                        <a:lnTo>
                          <a:pt x="1742" y="1102"/>
                        </a:lnTo>
                        <a:lnTo>
                          <a:pt x="1762" y="1086"/>
                        </a:lnTo>
                        <a:lnTo>
                          <a:pt x="1781" y="1067"/>
                        </a:lnTo>
                        <a:lnTo>
                          <a:pt x="1800" y="1037"/>
                        </a:lnTo>
                        <a:lnTo>
                          <a:pt x="1820" y="1023"/>
                        </a:lnTo>
                        <a:lnTo>
                          <a:pt x="1840" y="989"/>
                        </a:lnTo>
                        <a:lnTo>
                          <a:pt x="1858" y="974"/>
                        </a:lnTo>
                        <a:lnTo>
                          <a:pt x="1878" y="927"/>
                        </a:lnTo>
                        <a:lnTo>
                          <a:pt x="1898" y="916"/>
                        </a:lnTo>
                        <a:lnTo>
                          <a:pt x="1916" y="897"/>
                        </a:lnTo>
                        <a:lnTo>
                          <a:pt x="1936" y="856"/>
                        </a:lnTo>
                        <a:lnTo>
                          <a:pt x="1956" y="825"/>
                        </a:lnTo>
                        <a:lnTo>
                          <a:pt x="1974" y="773"/>
                        </a:lnTo>
                        <a:lnTo>
                          <a:pt x="1994" y="757"/>
                        </a:lnTo>
                        <a:lnTo>
                          <a:pt x="2014" y="713"/>
                        </a:lnTo>
                        <a:lnTo>
                          <a:pt x="2033" y="677"/>
                        </a:lnTo>
                        <a:lnTo>
                          <a:pt x="2052" y="619"/>
                        </a:lnTo>
                        <a:lnTo>
                          <a:pt x="2072" y="572"/>
                        </a:lnTo>
                        <a:lnTo>
                          <a:pt x="2091" y="545"/>
                        </a:lnTo>
                        <a:lnTo>
                          <a:pt x="2110" y="512"/>
                        </a:lnTo>
                        <a:lnTo>
                          <a:pt x="2130" y="463"/>
                        </a:lnTo>
                        <a:lnTo>
                          <a:pt x="2150" y="431"/>
                        </a:lnTo>
                        <a:lnTo>
                          <a:pt x="2168" y="390"/>
                        </a:lnTo>
                        <a:lnTo>
                          <a:pt x="2188" y="343"/>
                        </a:lnTo>
                        <a:lnTo>
                          <a:pt x="2208" y="330"/>
                        </a:lnTo>
                        <a:lnTo>
                          <a:pt x="2226" y="272"/>
                        </a:lnTo>
                        <a:lnTo>
                          <a:pt x="2246" y="239"/>
                        </a:lnTo>
                        <a:lnTo>
                          <a:pt x="2266" y="212"/>
                        </a:lnTo>
                        <a:lnTo>
                          <a:pt x="2285" y="167"/>
                        </a:lnTo>
                        <a:lnTo>
                          <a:pt x="2304" y="152"/>
                        </a:lnTo>
                        <a:lnTo>
                          <a:pt x="2324" y="122"/>
                        </a:lnTo>
                        <a:lnTo>
                          <a:pt x="2343" y="90"/>
                        </a:lnTo>
                        <a:lnTo>
                          <a:pt x="2362" y="85"/>
                        </a:lnTo>
                        <a:lnTo>
                          <a:pt x="2382" y="45"/>
                        </a:lnTo>
                        <a:lnTo>
                          <a:pt x="2401" y="29"/>
                        </a:lnTo>
                        <a:lnTo>
                          <a:pt x="2420" y="24"/>
                        </a:lnTo>
                        <a:lnTo>
                          <a:pt x="2440" y="23"/>
                        </a:lnTo>
                        <a:lnTo>
                          <a:pt x="2459" y="17"/>
                        </a:lnTo>
                        <a:lnTo>
                          <a:pt x="2479" y="0"/>
                        </a:lnTo>
                        <a:lnTo>
                          <a:pt x="2498" y="36"/>
                        </a:lnTo>
                        <a:lnTo>
                          <a:pt x="2517" y="6"/>
                        </a:lnTo>
                        <a:lnTo>
                          <a:pt x="2537" y="36"/>
                        </a:lnTo>
                        <a:lnTo>
                          <a:pt x="2556" y="29"/>
                        </a:lnTo>
                        <a:lnTo>
                          <a:pt x="2575" y="54"/>
                        </a:lnTo>
                        <a:lnTo>
                          <a:pt x="2595" y="57"/>
                        </a:lnTo>
                        <a:lnTo>
                          <a:pt x="2614" y="101"/>
                        </a:lnTo>
                        <a:lnTo>
                          <a:pt x="2633" y="116"/>
                        </a:lnTo>
                        <a:lnTo>
                          <a:pt x="2653" y="137"/>
                        </a:lnTo>
                        <a:lnTo>
                          <a:pt x="2672" y="161"/>
                        </a:lnTo>
                        <a:lnTo>
                          <a:pt x="2691" y="175"/>
                        </a:lnTo>
                        <a:lnTo>
                          <a:pt x="2711" y="214"/>
                        </a:lnTo>
                        <a:lnTo>
                          <a:pt x="2731" y="242"/>
                        </a:lnTo>
                        <a:lnTo>
                          <a:pt x="2749" y="253"/>
                        </a:lnTo>
                        <a:lnTo>
                          <a:pt x="2769" y="292"/>
                        </a:lnTo>
                        <a:lnTo>
                          <a:pt x="2789" y="334"/>
                        </a:lnTo>
                        <a:lnTo>
                          <a:pt x="2807" y="371"/>
                        </a:lnTo>
                        <a:lnTo>
                          <a:pt x="2827" y="397"/>
                        </a:lnTo>
                        <a:lnTo>
                          <a:pt x="2847" y="416"/>
                        </a:lnTo>
                        <a:lnTo>
                          <a:pt x="2865" y="445"/>
                        </a:lnTo>
                        <a:lnTo>
                          <a:pt x="2885" y="485"/>
                        </a:lnTo>
                        <a:lnTo>
                          <a:pt x="2905" y="513"/>
                        </a:lnTo>
                        <a:lnTo>
                          <a:pt x="2924" y="553"/>
                        </a:lnTo>
                        <a:lnTo>
                          <a:pt x="2943" y="560"/>
                        </a:lnTo>
                        <a:lnTo>
                          <a:pt x="2963" y="611"/>
                        </a:lnTo>
                        <a:lnTo>
                          <a:pt x="2982" y="631"/>
                        </a:lnTo>
                        <a:lnTo>
                          <a:pt x="3001" y="667"/>
                        </a:lnTo>
                        <a:lnTo>
                          <a:pt x="3021" y="680"/>
                        </a:lnTo>
                        <a:lnTo>
                          <a:pt x="3040" y="725"/>
                        </a:lnTo>
                        <a:lnTo>
                          <a:pt x="3059" y="739"/>
                        </a:lnTo>
                        <a:lnTo>
                          <a:pt x="3079" y="760"/>
                        </a:lnTo>
                        <a:lnTo>
                          <a:pt x="3098" y="792"/>
                        </a:lnTo>
                        <a:lnTo>
                          <a:pt x="3117" y="815"/>
                        </a:lnTo>
                        <a:lnTo>
                          <a:pt x="3137" y="837"/>
                        </a:lnTo>
                        <a:lnTo>
                          <a:pt x="3156" y="855"/>
                        </a:lnTo>
                        <a:lnTo>
                          <a:pt x="3176" y="878"/>
                        </a:lnTo>
                        <a:lnTo>
                          <a:pt x="3195" y="904"/>
                        </a:lnTo>
                        <a:lnTo>
                          <a:pt x="3214" y="921"/>
                        </a:lnTo>
                        <a:lnTo>
                          <a:pt x="3234" y="938"/>
                        </a:lnTo>
                        <a:lnTo>
                          <a:pt x="3253" y="972"/>
                        </a:lnTo>
                        <a:lnTo>
                          <a:pt x="3272" y="983"/>
                        </a:lnTo>
                        <a:lnTo>
                          <a:pt x="3292" y="1021"/>
                        </a:lnTo>
                        <a:lnTo>
                          <a:pt x="3311" y="1032"/>
                        </a:lnTo>
                        <a:lnTo>
                          <a:pt x="3330" y="1046"/>
                        </a:lnTo>
                        <a:lnTo>
                          <a:pt x="3350" y="1069"/>
                        </a:lnTo>
                        <a:lnTo>
                          <a:pt x="3370" y="1089"/>
                        </a:lnTo>
                        <a:lnTo>
                          <a:pt x="3388" y="1096"/>
                        </a:lnTo>
                        <a:lnTo>
                          <a:pt x="3408" y="1117"/>
                        </a:lnTo>
                        <a:lnTo>
                          <a:pt x="3428" y="1134"/>
                        </a:lnTo>
                        <a:lnTo>
                          <a:pt x="3446" y="1145"/>
                        </a:lnTo>
                        <a:lnTo>
                          <a:pt x="3466" y="1164"/>
                        </a:lnTo>
                        <a:lnTo>
                          <a:pt x="3486" y="1156"/>
                        </a:lnTo>
                        <a:lnTo>
                          <a:pt x="3504" y="1173"/>
                        </a:lnTo>
                        <a:lnTo>
                          <a:pt x="3524" y="1190"/>
                        </a:lnTo>
                        <a:lnTo>
                          <a:pt x="3544" y="1201"/>
                        </a:lnTo>
                        <a:lnTo>
                          <a:pt x="3562" y="1215"/>
                        </a:lnTo>
                        <a:lnTo>
                          <a:pt x="3582" y="1219"/>
                        </a:lnTo>
                        <a:lnTo>
                          <a:pt x="3602" y="1222"/>
                        </a:lnTo>
                        <a:lnTo>
                          <a:pt x="3621" y="1221"/>
                        </a:lnTo>
                        <a:lnTo>
                          <a:pt x="3640" y="1235"/>
                        </a:lnTo>
                        <a:lnTo>
                          <a:pt x="3660" y="1240"/>
                        </a:lnTo>
                        <a:lnTo>
                          <a:pt x="3679" y="1251"/>
                        </a:lnTo>
                        <a:lnTo>
                          <a:pt x="3698" y="1257"/>
                        </a:lnTo>
                        <a:lnTo>
                          <a:pt x="3718" y="1255"/>
                        </a:lnTo>
                        <a:lnTo>
                          <a:pt x="3737" y="1259"/>
                        </a:lnTo>
                        <a:lnTo>
                          <a:pt x="3756" y="1272"/>
                        </a:lnTo>
                        <a:lnTo>
                          <a:pt x="3776" y="1265"/>
                        </a:lnTo>
                        <a:lnTo>
                          <a:pt x="3795" y="1251"/>
                        </a:lnTo>
                        <a:lnTo>
                          <a:pt x="3815" y="1270"/>
                        </a:lnTo>
                        <a:lnTo>
                          <a:pt x="3834" y="1270"/>
                        </a:lnTo>
                        <a:lnTo>
                          <a:pt x="3853" y="1274"/>
                        </a:lnTo>
                        <a:lnTo>
                          <a:pt x="3873" y="1262"/>
                        </a:lnTo>
                        <a:lnTo>
                          <a:pt x="3892" y="1277"/>
                        </a:lnTo>
                        <a:lnTo>
                          <a:pt x="3911" y="1277"/>
                        </a:lnTo>
                        <a:lnTo>
                          <a:pt x="3931" y="1283"/>
                        </a:lnTo>
                        <a:lnTo>
                          <a:pt x="3950" y="1285"/>
                        </a:lnTo>
                        <a:lnTo>
                          <a:pt x="3969" y="1277"/>
                        </a:lnTo>
                        <a:lnTo>
                          <a:pt x="3989" y="1281"/>
                        </a:lnTo>
                        <a:lnTo>
                          <a:pt x="4008" y="1291"/>
                        </a:lnTo>
                        <a:lnTo>
                          <a:pt x="4027" y="1287"/>
                        </a:lnTo>
                        <a:lnTo>
                          <a:pt x="4047" y="1278"/>
                        </a:lnTo>
                        <a:lnTo>
                          <a:pt x="4067" y="1293"/>
                        </a:lnTo>
                        <a:lnTo>
                          <a:pt x="4085" y="1286"/>
                        </a:lnTo>
                        <a:lnTo>
                          <a:pt x="4105" y="1283"/>
                        </a:lnTo>
                        <a:lnTo>
                          <a:pt x="4125" y="1281"/>
                        </a:lnTo>
                        <a:lnTo>
                          <a:pt x="4143" y="1296"/>
                        </a:lnTo>
                        <a:lnTo>
                          <a:pt x="4163" y="1291"/>
                        </a:lnTo>
                        <a:lnTo>
                          <a:pt x="4183" y="1291"/>
                        </a:lnTo>
                        <a:lnTo>
                          <a:pt x="4202" y="1290"/>
                        </a:lnTo>
                        <a:lnTo>
                          <a:pt x="4221" y="1287"/>
                        </a:lnTo>
                        <a:lnTo>
                          <a:pt x="4241" y="1284"/>
                        </a:lnTo>
                        <a:lnTo>
                          <a:pt x="4261" y="1293"/>
                        </a:lnTo>
                        <a:lnTo>
                          <a:pt x="4279" y="1296"/>
                        </a:lnTo>
                        <a:lnTo>
                          <a:pt x="4299" y="1292"/>
                        </a:lnTo>
                        <a:lnTo>
                          <a:pt x="4319" y="1296"/>
                        </a:lnTo>
                        <a:lnTo>
                          <a:pt x="4337" y="1298"/>
                        </a:lnTo>
                        <a:lnTo>
                          <a:pt x="4357" y="1293"/>
                        </a:lnTo>
                        <a:lnTo>
                          <a:pt x="4377" y="1293"/>
                        </a:lnTo>
                        <a:lnTo>
                          <a:pt x="4395" y="1287"/>
                        </a:lnTo>
                        <a:lnTo>
                          <a:pt x="4415" y="1295"/>
                        </a:lnTo>
                        <a:lnTo>
                          <a:pt x="4435" y="1293"/>
                        </a:lnTo>
                        <a:lnTo>
                          <a:pt x="4453" y="1301"/>
                        </a:lnTo>
                        <a:lnTo>
                          <a:pt x="4473" y="1288"/>
                        </a:lnTo>
                        <a:lnTo>
                          <a:pt x="4493" y="1293"/>
                        </a:lnTo>
                        <a:lnTo>
                          <a:pt x="4512" y="1290"/>
                        </a:lnTo>
                        <a:lnTo>
                          <a:pt x="4531" y="1298"/>
                        </a:lnTo>
                        <a:lnTo>
                          <a:pt x="4551" y="1295"/>
                        </a:lnTo>
                        <a:lnTo>
                          <a:pt x="4570" y="1300"/>
                        </a:lnTo>
                        <a:lnTo>
                          <a:pt x="4589" y="1299"/>
                        </a:lnTo>
                        <a:lnTo>
                          <a:pt x="4609" y="1294"/>
                        </a:lnTo>
                        <a:lnTo>
                          <a:pt x="4628" y="1293"/>
                        </a:lnTo>
                        <a:lnTo>
                          <a:pt x="4647" y="1300"/>
                        </a:lnTo>
                        <a:lnTo>
                          <a:pt x="4667" y="1299"/>
                        </a:lnTo>
                        <a:lnTo>
                          <a:pt x="4686" y="1292"/>
                        </a:lnTo>
                        <a:lnTo>
                          <a:pt x="4706" y="1230"/>
                        </a:lnTo>
                        <a:lnTo>
                          <a:pt x="4725" y="1274"/>
                        </a:lnTo>
                        <a:lnTo>
                          <a:pt x="4744" y="1294"/>
                        </a:lnTo>
                        <a:lnTo>
                          <a:pt x="4764" y="1301"/>
                        </a:lnTo>
                        <a:lnTo>
                          <a:pt x="4783" y="1305"/>
                        </a:lnTo>
                        <a:lnTo>
                          <a:pt x="4802" y="1293"/>
                        </a:lnTo>
                        <a:lnTo>
                          <a:pt x="4822" y="1301"/>
                        </a:lnTo>
                        <a:lnTo>
                          <a:pt x="4841" y="1302"/>
                        </a:lnTo>
                        <a:lnTo>
                          <a:pt x="4860" y="1298"/>
                        </a:lnTo>
                        <a:lnTo>
                          <a:pt x="4880" y="1296"/>
                        </a:lnTo>
                        <a:lnTo>
                          <a:pt x="4899" y="1290"/>
                        </a:lnTo>
                        <a:lnTo>
                          <a:pt x="4918" y="1287"/>
                        </a:lnTo>
                        <a:lnTo>
                          <a:pt x="4938" y="1295"/>
                        </a:lnTo>
                        <a:lnTo>
                          <a:pt x="4958" y="1300"/>
                        </a:lnTo>
                        <a:lnTo>
                          <a:pt x="4976" y="1290"/>
                        </a:lnTo>
                        <a:lnTo>
                          <a:pt x="4996" y="1302"/>
                        </a:lnTo>
                        <a:lnTo>
                          <a:pt x="5016" y="1298"/>
                        </a:lnTo>
                        <a:lnTo>
                          <a:pt x="5034" y="1295"/>
                        </a:lnTo>
                        <a:lnTo>
                          <a:pt x="5054" y="1300"/>
                        </a:lnTo>
                        <a:lnTo>
                          <a:pt x="5074" y="1293"/>
                        </a:lnTo>
                        <a:lnTo>
                          <a:pt x="5092" y="1290"/>
                        </a:lnTo>
                        <a:lnTo>
                          <a:pt x="5112" y="1298"/>
                        </a:lnTo>
                        <a:lnTo>
                          <a:pt x="5132" y="1290"/>
                        </a:lnTo>
                        <a:lnTo>
                          <a:pt x="5151" y="1306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5" name="Line 2179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823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6" name="Line 2180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796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7" name="Line 2181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3796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8" name="Line 21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1" y="3496"/>
                    <a:ext cx="1" cy="3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39" name="Line 2183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496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0" name="Line 2184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3496"/>
                    <a:ext cx="1" cy="3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1" name="Line 2185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82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2" name="Line 2186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741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3" name="Line 2187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660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4" name="Line 2188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578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5" name="Line 2189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496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6" name="Freeform 2190"/>
                  <p:cNvSpPr>
                    <a:spLocks/>
                  </p:cNvSpPr>
                  <p:nvPr/>
                </p:nvSpPr>
                <p:spPr bwMode="auto">
                  <a:xfrm>
                    <a:off x="3221" y="3534"/>
                    <a:ext cx="1288" cy="206"/>
                  </a:xfrm>
                  <a:custGeom>
                    <a:avLst/>
                    <a:gdLst/>
                    <a:ahLst/>
                    <a:cxnLst>
                      <a:cxn ang="0">
                        <a:pos x="77" y="1221"/>
                      </a:cxn>
                      <a:cxn ang="0">
                        <a:pos x="174" y="1221"/>
                      </a:cxn>
                      <a:cxn ang="0">
                        <a:pos x="270" y="1220"/>
                      </a:cxn>
                      <a:cxn ang="0">
                        <a:pos x="368" y="1219"/>
                      </a:cxn>
                      <a:cxn ang="0">
                        <a:pos x="464" y="1218"/>
                      </a:cxn>
                      <a:cxn ang="0">
                        <a:pos x="562" y="1218"/>
                      </a:cxn>
                      <a:cxn ang="0">
                        <a:pos x="658" y="1217"/>
                      </a:cxn>
                      <a:cxn ang="0">
                        <a:pos x="755" y="1217"/>
                      </a:cxn>
                      <a:cxn ang="0">
                        <a:pos x="852" y="1217"/>
                      </a:cxn>
                      <a:cxn ang="0">
                        <a:pos x="949" y="1217"/>
                      </a:cxn>
                      <a:cxn ang="0">
                        <a:pos x="1045" y="1217"/>
                      </a:cxn>
                      <a:cxn ang="0">
                        <a:pos x="1143" y="1217"/>
                      </a:cxn>
                      <a:cxn ang="0">
                        <a:pos x="1239" y="1216"/>
                      </a:cxn>
                      <a:cxn ang="0">
                        <a:pos x="1335" y="1211"/>
                      </a:cxn>
                      <a:cxn ang="0">
                        <a:pos x="1433" y="1199"/>
                      </a:cxn>
                      <a:cxn ang="0">
                        <a:pos x="1529" y="1176"/>
                      </a:cxn>
                      <a:cxn ang="0">
                        <a:pos x="1626" y="1137"/>
                      </a:cxn>
                      <a:cxn ang="0">
                        <a:pos x="1723" y="1072"/>
                      </a:cxn>
                      <a:cxn ang="0">
                        <a:pos x="1820" y="977"/>
                      </a:cxn>
                      <a:cxn ang="0">
                        <a:pos x="1916" y="850"/>
                      </a:cxn>
                      <a:cxn ang="0">
                        <a:pos x="2014" y="691"/>
                      </a:cxn>
                      <a:cxn ang="0">
                        <a:pos x="2110" y="512"/>
                      </a:cxn>
                      <a:cxn ang="0">
                        <a:pos x="2208" y="332"/>
                      </a:cxn>
                      <a:cxn ang="0">
                        <a:pos x="2304" y="172"/>
                      </a:cxn>
                      <a:cxn ang="0">
                        <a:pos x="2401" y="57"/>
                      </a:cxn>
                      <a:cxn ang="0">
                        <a:pos x="2498" y="3"/>
                      </a:cxn>
                      <a:cxn ang="0">
                        <a:pos x="2595" y="16"/>
                      </a:cxn>
                      <a:cxn ang="0">
                        <a:pos x="2691" y="88"/>
                      </a:cxn>
                      <a:cxn ang="0">
                        <a:pos x="2789" y="204"/>
                      </a:cxn>
                      <a:cxn ang="0">
                        <a:pos x="2885" y="347"/>
                      </a:cxn>
                      <a:cxn ang="0">
                        <a:pos x="2982" y="498"/>
                      </a:cxn>
                      <a:cxn ang="0">
                        <a:pos x="3079" y="648"/>
                      </a:cxn>
                      <a:cxn ang="0">
                        <a:pos x="3176" y="785"/>
                      </a:cxn>
                      <a:cxn ang="0">
                        <a:pos x="3272" y="905"/>
                      </a:cxn>
                      <a:cxn ang="0">
                        <a:pos x="3370" y="1004"/>
                      </a:cxn>
                      <a:cxn ang="0">
                        <a:pos x="3466" y="1079"/>
                      </a:cxn>
                      <a:cxn ang="0">
                        <a:pos x="3562" y="1135"/>
                      </a:cxn>
                      <a:cxn ang="0">
                        <a:pos x="3660" y="1170"/>
                      </a:cxn>
                      <a:cxn ang="0">
                        <a:pos x="3756" y="1194"/>
                      </a:cxn>
                      <a:cxn ang="0">
                        <a:pos x="3853" y="1209"/>
                      </a:cxn>
                      <a:cxn ang="0">
                        <a:pos x="3950" y="1217"/>
                      </a:cxn>
                      <a:cxn ang="0">
                        <a:pos x="4047" y="1223"/>
                      </a:cxn>
                      <a:cxn ang="0">
                        <a:pos x="4143" y="1226"/>
                      </a:cxn>
                      <a:cxn ang="0">
                        <a:pos x="4241" y="1228"/>
                      </a:cxn>
                      <a:cxn ang="0">
                        <a:pos x="4337" y="1231"/>
                      </a:cxn>
                      <a:cxn ang="0">
                        <a:pos x="4435" y="1232"/>
                      </a:cxn>
                      <a:cxn ang="0">
                        <a:pos x="4531" y="1233"/>
                      </a:cxn>
                      <a:cxn ang="0">
                        <a:pos x="4628" y="1234"/>
                      </a:cxn>
                      <a:cxn ang="0">
                        <a:pos x="4725" y="1235"/>
                      </a:cxn>
                      <a:cxn ang="0">
                        <a:pos x="4822" y="1235"/>
                      </a:cxn>
                      <a:cxn ang="0">
                        <a:pos x="4918" y="1236"/>
                      </a:cxn>
                      <a:cxn ang="0">
                        <a:pos x="5016" y="1236"/>
                      </a:cxn>
                      <a:cxn ang="0">
                        <a:pos x="5112" y="1236"/>
                      </a:cxn>
                    </a:cxnLst>
                    <a:rect l="0" t="0" r="r" b="b"/>
                    <a:pathLst>
                      <a:path w="5151" h="1236">
                        <a:moveTo>
                          <a:pt x="0" y="1223"/>
                        </a:moveTo>
                        <a:lnTo>
                          <a:pt x="19" y="1223"/>
                        </a:lnTo>
                        <a:lnTo>
                          <a:pt x="38" y="1223"/>
                        </a:lnTo>
                        <a:lnTo>
                          <a:pt x="58" y="1221"/>
                        </a:lnTo>
                        <a:lnTo>
                          <a:pt x="77" y="1221"/>
                        </a:lnTo>
                        <a:lnTo>
                          <a:pt x="96" y="1221"/>
                        </a:lnTo>
                        <a:lnTo>
                          <a:pt x="116" y="1221"/>
                        </a:lnTo>
                        <a:lnTo>
                          <a:pt x="135" y="1221"/>
                        </a:lnTo>
                        <a:lnTo>
                          <a:pt x="154" y="1221"/>
                        </a:lnTo>
                        <a:lnTo>
                          <a:pt x="174" y="1221"/>
                        </a:lnTo>
                        <a:lnTo>
                          <a:pt x="193" y="1220"/>
                        </a:lnTo>
                        <a:lnTo>
                          <a:pt x="212" y="1220"/>
                        </a:lnTo>
                        <a:lnTo>
                          <a:pt x="232" y="1220"/>
                        </a:lnTo>
                        <a:lnTo>
                          <a:pt x="252" y="1220"/>
                        </a:lnTo>
                        <a:lnTo>
                          <a:pt x="270" y="1220"/>
                        </a:lnTo>
                        <a:lnTo>
                          <a:pt x="290" y="1220"/>
                        </a:lnTo>
                        <a:lnTo>
                          <a:pt x="310" y="1219"/>
                        </a:lnTo>
                        <a:lnTo>
                          <a:pt x="328" y="1219"/>
                        </a:lnTo>
                        <a:lnTo>
                          <a:pt x="348" y="1219"/>
                        </a:lnTo>
                        <a:lnTo>
                          <a:pt x="368" y="1219"/>
                        </a:lnTo>
                        <a:lnTo>
                          <a:pt x="386" y="1219"/>
                        </a:lnTo>
                        <a:lnTo>
                          <a:pt x="406" y="1219"/>
                        </a:lnTo>
                        <a:lnTo>
                          <a:pt x="426" y="1218"/>
                        </a:lnTo>
                        <a:lnTo>
                          <a:pt x="444" y="1218"/>
                        </a:lnTo>
                        <a:lnTo>
                          <a:pt x="464" y="1218"/>
                        </a:lnTo>
                        <a:lnTo>
                          <a:pt x="484" y="1218"/>
                        </a:lnTo>
                        <a:lnTo>
                          <a:pt x="504" y="1218"/>
                        </a:lnTo>
                        <a:lnTo>
                          <a:pt x="522" y="1218"/>
                        </a:lnTo>
                        <a:lnTo>
                          <a:pt x="542" y="1218"/>
                        </a:lnTo>
                        <a:lnTo>
                          <a:pt x="562" y="1218"/>
                        </a:lnTo>
                        <a:lnTo>
                          <a:pt x="580" y="1217"/>
                        </a:lnTo>
                        <a:lnTo>
                          <a:pt x="600" y="1217"/>
                        </a:lnTo>
                        <a:lnTo>
                          <a:pt x="620" y="1217"/>
                        </a:lnTo>
                        <a:lnTo>
                          <a:pt x="638" y="1217"/>
                        </a:lnTo>
                        <a:lnTo>
                          <a:pt x="658" y="1217"/>
                        </a:lnTo>
                        <a:lnTo>
                          <a:pt x="678" y="1217"/>
                        </a:lnTo>
                        <a:lnTo>
                          <a:pt x="697" y="1217"/>
                        </a:lnTo>
                        <a:lnTo>
                          <a:pt x="716" y="1217"/>
                        </a:lnTo>
                        <a:lnTo>
                          <a:pt x="736" y="1217"/>
                        </a:lnTo>
                        <a:lnTo>
                          <a:pt x="755" y="1217"/>
                        </a:lnTo>
                        <a:lnTo>
                          <a:pt x="774" y="1217"/>
                        </a:lnTo>
                        <a:lnTo>
                          <a:pt x="794" y="1217"/>
                        </a:lnTo>
                        <a:lnTo>
                          <a:pt x="813" y="1217"/>
                        </a:lnTo>
                        <a:lnTo>
                          <a:pt x="832" y="1217"/>
                        </a:lnTo>
                        <a:lnTo>
                          <a:pt x="852" y="1217"/>
                        </a:lnTo>
                        <a:lnTo>
                          <a:pt x="871" y="1217"/>
                        </a:lnTo>
                        <a:lnTo>
                          <a:pt x="890" y="1217"/>
                        </a:lnTo>
                        <a:lnTo>
                          <a:pt x="910" y="1217"/>
                        </a:lnTo>
                        <a:lnTo>
                          <a:pt x="929" y="1217"/>
                        </a:lnTo>
                        <a:lnTo>
                          <a:pt x="949" y="1217"/>
                        </a:lnTo>
                        <a:lnTo>
                          <a:pt x="968" y="1217"/>
                        </a:lnTo>
                        <a:lnTo>
                          <a:pt x="987" y="1217"/>
                        </a:lnTo>
                        <a:lnTo>
                          <a:pt x="1007" y="1217"/>
                        </a:lnTo>
                        <a:lnTo>
                          <a:pt x="1026" y="1217"/>
                        </a:lnTo>
                        <a:lnTo>
                          <a:pt x="1045" y="1217"/>
                        </a:lnTo>
                        <a:lnTo>
                          <a:pt x="1065" y="1217"/>
                        </a:lnTo>
                        <a:lnTo>
                          <a:pt x="1084" y="1217"/>
                        </a:lnTo>
                        <a:lnTo>
                          <a:pt x="1103" y="1217"/>
                        </a:lnTo>
                        <a:lnTo>
                          <a:pt x="1123" y="1217"/>
                        </a:lnTo>
                        <a:lnTo>
                          <a:pt x="1143" y="1217"/>
                        </a:lnTo>
                        <a:lnTo>
                          <a:pt x="1161" y="1217"/>
                        </a:lnTo>
                        <a:lnTo>
                          <a:pt x="1181" y="1217"/>
                        </a:lnTo>
                        <a:lnTo>
                          <a:pt x="1201" y="1217"/>
                        </a:lnTo>
                        <a:lnTo>
                          <a:pt x="1219" y="1216"/>
                        </a:lnTo>
                        <a:lnTo>
                          <a:pt x="1239" y="1216"/>
                        </a:lnTo>
                        <a:lnTo>
                          <a:pt x="1259" y="1214"/>
                        </a:lnTo>
                        <a:lnTo>
                          <a:pt x="1277" y="1213"/>
                        </a:lnTo>
                        <a:lnTo>
                          <a:pt x="1297" y="1213"/>
                        </a:lnTo>
                        <a:lnTo>
                          <a:pt x="1317" y="1212"/>
                        </a:lnTo>
                        <a:lnTo>
                          <a:pt x="1335" y="1211"/>
                        </a:lnTo>
                        <a:lnTo>
                          <a:pt x="1355" y="1209"/>
                        </a:lnTo>
                        <a:lnTo>
                          <a:pt x="1375" y="1208"/>
                        </a:lnTo>
                        <a:lnTo>
                          <a:pt x="1394" y="1205"/>
                        </a:lnTo>
                        <a:lnTo>
                          <a:pt x="1413" y="1202"/>
                        </a:lnTo>
                        <a:lnTo>
                          <a:pt x="1433" y="1199"/>
                        </a:lnTo>
                        <a:lnTo>
                          <a:pt x="1452" y="1196"/>
                        </a:lnTo>
                        <a:lnTo>
                          <a:pt x="1471" y="1191"/>
                        </a:lnTo>
                        <a:lnTo>
                          <a:pt x="1491" y="1188"/>
                        </a:lnTo>
                        <a:lnTo>
                          <a:pt x="1510" y="1182"/>
                        </a:lnTo>
                        <a:lnTo>
                          <a:pt x="1529" y="1176"/>
                        </a:lnTo>
                        <a:lnTo>
                          <a:pt x="1549" y="1170"/>
                        </a:lnTo>
                        <a:lnTo>
                          <a:pt x="1568" y="1164"/>
                        </a:lnTo>
                        <a:lnTo>
                          <a:pt x="1588" y="1155"/>
                        </a:lnTo>
                        <a:lnTo>
                          <a:pt x="1607" y="1146"/>
                        </a:lnTo>
                        <a:lnTo>
                          <a:pt x="1626" y="1137"/>
                        </a:lnTo>
                        <a:lnTo>
                          <a:pt x="1646" y="1125"/>
                        </a:lnTo>
                        <a:lnTo>
                          <a:pt x="1665" y="1114"/>
                        </a:lnTo>
                        <a:lnTo>
                          <a:pt x="1684" y="1101"/>
                        </a:lnTo>
                        <a:lnTo>
                          <a:pt x="1704" y="1087"/>
                        </a:lnTo>
                        <a:lnTo>
                          <a:pt x="1723" y="1072"/>
                        </a:lnTo>
                        <a:lnTo>
                          <a:pt x="1742" y="1056"/>
                        </a:lnTo>
                        <a:lnTo>
                          <a:pt x="1762" y="1038"/>
                        </a:lnTo>
                        <a:lnTo>
                          <a:pt x="1781" y="1019"/>
                        </a:lnTo>
                        <a:lnTo>
                          <a:pt x="1800" y="999"/>
                        </a:lnTo>
                        <a:lnTo>
                          <a:pt x="1820" y="977"/>
                        </a:lnTo>
                        <a:lnTo>
                          <a:pt x="1840" y="954"/>
                        </a:lnTo>
                        <a:lnTo>
                          <a:pt x="1858" y="929"/>
                        </a:lnTo>
                        <a:lnTo>
                          <a:pt x="1878" y="904"/>
                        </a:lnTo>
                        <a:lnTo>
                          <a:pt x="1898" y="877"/>
                        </a:lnTo>
                        <a:lnTo>
                          <a:pt x="1916" y="850"/>
                        </a:lnTo>
                        <a:lnTo>
                          <a:pt x="1936" y="819"/>
                        </a:lnTo>
                        <a:lnTo>
                          <a:pt x="1956" y="789"/>
                        </a:lnTo>
                        <a:lnTo>
                          <a:pt x="1974" y="757"/>
                        </a:lnTo>
                        <a:lnTo>
                          <a:pt x="1994" y="724"/>
                        </a:lnTo>
                        <a:lnTo>
                          <a:pt x="2014" y="691"/>
                        </a:lnTo>
                        <a:lnTo>
                          <a:pt x="2033" y="656"/>
                        </a:lnTo>
                        <a:lnTo>
                          <a:pt x="2052" y="620"/>
                        </a:lnTo>
                        <a:lnTo>
                          <a:pt x="2072" y="585"/>
                        </a:lnTo>
                        <a:lnTo>
                          <a:pt x="2091" y="548"/>
                        </a:lnTo>
                        <a:lnTo>
                          <a:pt x="2110" y="512"/>
                        </a:lnTo>
                        <a:lnTo>
                          <a:pt x="2130" y="475"/>
                        </a:lnTo>
                        <a:lnTo>
                          <a:pt x="2150" y="439"/>
                        </a:lnTo>
                        <a:lnTo>
                          <a:pt x="2168" y="402"/>
                        </a:lnTo>
                        <a:lnTo>
                          <a:pt x="2188" y="366"/>
                        </a:lnTo>
                        <a:lnTo>
                          <a:pt x="2208" y="332"/>
                        </a:lnTo>
                        <a:lnTo>
                          <a:pt x="2226" y="297"/>
                        </a:lnTo>
                        <a:lnTo>
                          <a:pt x="2246" y="263"/>
                        </a:lnTo>
                        <a:lnTo>
                          <a:pt x="2266" y="232"/>
                        </a:lnTo>
                        <a:lnTo>
                          <a:pt x="2285" y="201"/>
                        </a:lnTo>
                        <a:lnTo>
                          <a:pt x="2304" y="172"/>
                        </a:lnTo>
                        <a:lnTo>
                          <a:pt x="2324" y="145"/>
                        </a:lnTo>
                        <a:lnTo>
                          <a:pt x="2343" y="120"/>
                        </a:lnTo>
                        <a:lnTo>
                          <a:pt x="2362" y="96"/>
                        </a:lnTo>
                        <a:lnTo>
                          <a:pt x="2382" y="76"/>
                        </a:lnTo>
                        <a:lnTo>
                          <a:pt x="2401" y="57"/>
                        </a:lnTo>
                        <a:lnTo>
                          <a:pt x="2420" y="41"/>
                        </a:lnTo>
                        <a:lnTo>
                          <a:pt x="2440" y="27"/>
                        </a:lnTo>
                        <a:lnTo>
                          <a:pt x="2459" y="16"/>
                        </a:lnTo>
                        <a:lnTo>
                          <a:pt x="2479" y="8"/>
                        </a:lnTo>
                        <a:lnTo>
                          <a:pt x="2498" y="3"/>
                        </a:lnTo>
                        <a:lnTo>
                          <a:pt x="2517" y="0"/>
                        </a:lnTo>
                        <a:lnTo>
                          <a:pt x="2537" y="0"/>
                        </a:lnTo>
                        <a:lnTo>
                          <a:pt x="2556" y="3"/>
                        </a:lnTo>
                        <a:lnTo>
                          <a:pt x="2575" y="8"/>
                        </a:lnTo>
                        <a:lnTo>
                          <a:pt x="2595" y="16"/>
                        </a:lnTo>
                        <a:lnTo>
                          <a:pt x="2614" y="26"/>
                        </a:lnTo>
                        <a:lnTo>
                          <a:pt x="2633" y="38"/>
                        </a:lnTo>
                        <a:lnTo>
                          <a:pt x="2653" y="54"/>
                        </a:lnTo>
                        <a:lnTo>
                          <a:pt x="2672" y="70"/>
                        </a:lnTo>
                        <a:lnTo>
                          <a:pt x="2691" y="88"/>
                        </a:lnTo>
                        <a:lnTo>
                          <a:pt x="2711" y="108"/>
                        </a:lnTo>
                        <a:lnTo>
                          <a:pt x="2731" y="130"/>
                        </a:lnTo>
                        <a:lnTo>
                          <a:pt x="2749" y="153"/>
                        </a:lnTo>
                        <a:lnTo>
                          <a:pt x="2769" y="179"/>
                        </a:lnTo>
                        <a:lnTo>
                          <a:pt x="2789" y="204"/>
                        </a:lnTo>
                        <a:lnTo>
                          <a:pt x="2807" y="231"/>
                        </a:lnTo>
                        <a:lnTo>
                          <a:pt x="2827" y="259"/>
                        </a:lnTo>
                        <a:lnTo>
                          <a:pt x="2847" y="288"/>
                        </a:lnTo>
                        <a:lnTo>
                          <a:pt x="2865" y="317"/>
                        </a:lnTo>
                        <a:lnTo>
                          <a:pt x="2885" y="347"/>
                        </a:lnTo>
                        <a:lnTo>
                          <a:pt x="2905" y="377"/>
                        </a:lnTo>
                        <a:lnTo>
                          <a:pt x="2924" y="407"/>
                        </a:lnTo>
                        <a:lnTo>
                          <a:pt x="2943" y="437"/>
                        </a:lnTo>
                        <a:lnTo>
                          <a:pt x="2963" y="468"/>
                        </a:lnTo>
                        <a:lnTo>
                          <a:pt x="2982" y="498"/>
                        </a:lnTo>
                        <a:lnTo>
                          <a:pt x="3001" y="529"/>
                        </a:lnTo>
                        <a:lnTo>
                          <a:pt x="3021" y="560"/>
                        </a:lnTo>
                        <a:lnTo>
                          <a:pt x="3040" y="589"/>
                        </a:lnTo>
                        <a:lnTo>
                          <a:pt x="3059" y="619"/>
                        </a:lnTo>
                        <a:lnTo>
                          <a:pt x="3079" y="648"/>
                        </a:lnTo>
                        <a:lnTo>
                          <a:pt x="3098" y="677"/>
                        </a:lnTo>
                        <a:lnTo>
                          <a:pt x="3117" y="705"/>
                        </a:lnTo>
                        <a:lnTo>
                          <a:pt x="3137" y="732"/>
                        </a:lnTo>
                        <a:lnTo>
                          <a:pt x="3156" y="759"/>
                        </a:lnTo>
                        <a:lnTo>
                          <a:pt x="3176" y="785"/>
                        </a:lnTo>
                        <a:lnTo>
                          <a:pt x="3195" y="810"/>
                        </a:lnTo>
                        <a:lnTo>
                          <a:pt x="3214" y="836"/>
                        </a:lnTo>
                        <a:lnTo>
                          <a:pt x="3234" y="859"/>
                        </a:lnTo>
                        <a:lnTo>
                          <a:pt x="3253" y="882"/>
                        </a:lnTo>
                        <a:lnTo>
                          <a:pt x="3272" y="905"/>
                        </a:lnTo>
                        <a:lnTo>
                          <a:pt x="3292" y="926"/>
                        </a:lnTo>
                        <a:lnTo>
                          <a:pt x="3311" y="947"/>
                        </a:lnTo>
                        <a:lnTo>
                          <a:pt x="3330" y="967"/>
                        </a:lnTo>
                        <a:lnTo>
                          <a:pt x="3350" y="985"/>
                        </a:lnTo>
                        <a:lnTo>
                          <a:pt x="3370" y="1004"/>
                        </a:lnTo>
                        <a:lnTo>
                          <a:pt x="3388" y="1020"/>
                        </a:lnTo>
                        <a:lnTo>
                          <a:pt x="3408" y="1036"/>
                        </a:lnTo>
                        <a:lnTo>
                          <a:pt x="3428" y="1051"/>
                        </a:lnTo>
                        <a:lnTo>
                          <a:pt x="3446" y="1066"/>
                        </a:lnTo>
                        <a:lnTo>
                          <a:pt x="3466" y="1079"/>
                        </a:lnTo>
                        <a:lnTo>
                          <a:pt x="3486" y="1092"/>
                        </a:lnTo>
                        <a:lnTo>
                          <a:pt x="3504" y="1103"/>
                        </a:lnTo>
                        <a:lnTo>
                          <a:pt x="3524" y="1115"/>
                        </a:lnTo>
                        <a:lnTo>
                          <a:pt x="3544" y="1125"/>
                        </a:lnTo>
                        <a:lnTo>
                          <a:pt x="3562" y="1135"/>
                        </a:lnTo>
                        <a:lnTo>
                          <a:pt x="3582" y="1143"/>
                        </a:lnTo>
                        <a:lnTo>
                          <a:pt x="3602" y="1151"/>
                        </a:lnTo>
                        <a:lnTo>
                          <a:pt x="3621" y="1158"/>
                        </a:lnTo>
                        <a:lnTo>
                          <a:pt x="3640" y="1165"/>
                        </a:lnTo>
                        <a:lnTo>
                          <a:pt x="3660" y="1170"/>
                        </a:lnTo>
                        <a:lnTo>
                          <a:pt x="3679" y="1176"/>
                        </a:lnTo>
                        <a:lnTo>
                          <a:pt x="3698" y="1181"/>
                        </a:lnTo>
                        <a:lnTo>
                          <a:pt x="3718" y="1186"/>
                        </a:lnTo>
                        <a:lnTo>
                          <a:pt x="3737" y="1190"/>
                        </a:lnTo>
                        <a:lnTo>
                          <a:pt x="3756" y="1194"/>
                        </a:lnTo>
                        <a:lnTo>
                          <a:pt x="3776" y="1197"/>
                        </a:lnTo>
                        <a:lnTo>
                          <a:pt x="3795" y="1201"/>
                        </a:lnTo>
                        <a:lnTo>
                          <a:pt x="3815" y="1203"/>
                        </a:lnTo>
                        <a:lnTo>
                          <a:pt x="3834" y="1206"/>
                        </a:lnTo>
                        <a:lnTo>
                          <a:pt x="3853" y="1209"/>
                        </a:lnTo>
                        <a:lnTo>
                          <a:pt x="3873" y="1210"/>
                        </a:lnTo>
                        <a:lnTo>
                          <a:pt x="3892" y="1212"/>
                        </a:lnTo>
                        <a:lnTo>
                          <a:pt x="3911" y="1213"/>
                        </a:lnTo>
                        <a:lnTo>
                          <a:pt x="3931" y="1216"/>
                        </a:lnTo>
                        <a:lnTo>
                          <a:pt x="3950" y="1217"/>
                        </a:lnTo>
                        <a:lnTo>
                          <a:pt x="3969" y="1218"/>
                        </a:lnTo>
                        <a:lnTo>
                          <a:pt x="3989" y="1219"/>
                        </a:lnTo>
                        <a:lnTo>
                          <a:pt x="4008" y="1220"/>
                        </a:lnTo>
                        <a:lnTo>
                          <a:pt x="4027" y="1221"/>
                        </a:lnTo>
                        <a:lnTo>
                          <a:pt x="4047" y="1223"/>
                        </a:lnTo>
                        <a:lnTo>
                          <a:pt x="4067" y="1224"/>
                        </a:lnTo>
                        <a:lnTo>
                          <a:pt x="4085" y="1224"/>
                        </a:lnTo>
                        <a:lnTo>
                          <a:pt x="4105" y="1225"/>
                        </a:lnTo>
                        <a:lnTo>
                          <a:pt x="4125" y="1226"/>
                        </a:lnTo>
                        <a:lnTo>
                          <a:pt x="4143" y="1226"/>
                        </a:lnTo>
                        <a:lnTo>
                          <a:pt x="4163" y="1227"/>
                        </a:lnTo>
                        <a:lnTo>
                          <a:pt x="4183" y="1227"/>
                        </a:lnTo>
                        <a:lnTo>
                          <a:pt x="4202" y="1228"/>
                        </a:lnTo>
                        <a:lnTo>
                          <a:pt x="4221" y="1228"/>
                        </a:lnTo>
                        <a:lnTo>
                          <a:pt x="4241" y="1228"/>
                        </a:lnTo>
                        <a:lnTo>
                          <a:pt x="4261" y="1230"/>
                        </a:lnTo>
                        <a:lnTo>
                          <a:pt x="4279" y="1230"/>
                        </a:lnTo>
                        <a:lnTo>
                          <a:pt x="4299" y="1230"/>
                        </a:lnTo>
                        <a:lnTo>
                          <a:pt x="4319" y="1231"/>
                        </a:lnTo>
                        <a:lnTo>
                          <a:pt x="4337" y="1231"/>
                        </a:lnTo>
                        <a:lnTo>
                          <a:pt x="4357" y="1231"/>
                        </a:lnTo>
                        <a:lnTo>
                          <a:pt x="4377" y="1231"/>
                        </a:lnTo>
                        <a:lnTo>
                          <a:pt x="4395" y="1232"/>
                        </a:lnTo>
                        <a:lnTo>
                          <a:pt x="4415" y="1232"/>
                        </a:lnTo>
                        <a:lnTo>
                          <a:pt x="4435" y="1232"/>
                        </a:lnTo>
                        <a:lnTo>
                          <a:pt x="4453" y="1232"/>
                        </a:lnTo>
                        <a:lnTo>
                          <a:pt x="4473" y="1233"/>
                        </a:lnTo>
                        <a:lnTo>
                          <a:pt x="4493" y="1233"/>
                        </a:lnTo>
                        <a:lnTo>
                          <a:pt x="4512" y="1233"/>
                        </a:lnTo>
                        <a:lnTo>
                          <a:pt x="4531" y="1233"/>
                        </a:lnTo>
                        <a:lnTo>
                          <a:pt x="4551" y="1233"/>
                        </a:lnTo>
                        <a:lnTo>
                          <a:pt x="4570" y="1234"/>
                        </a:lnTo>
                        <a:lnTo>
                          <a:pt x="4589" y="1234"/>
                        </a:lnTo>
                        <a:lnTo>
                          <a:pt x="4609" y="1234"/>
                        </a:lnTo>
                        <a:lnTo>
                          <a:pt x="4628" y="1234"/>
                        </a:lnTo>
                        <a:lnTo>
                          <a:pt x="4647" y="1234"/>
                        </a:lnTo>
                        <a:lnTo>
                          <a:pt x="4667" y="1234"/>
                        </a:lnTo>
                        <a:lnTo>
                          <a:pt x="4686" y="1235"/>
                        </a:lnTo>
                        <a:lnTo>
                          <a:pt x="4706" y="1235"/>
                        </a:lnTo>
                        <a:lnTo>
                          <a:pt x="4725" y="1235"/>
                        </a:lnTo>
                        <a:lnTo>
                          <a:pt x="4744" y="1235"/>
                        </a:lnTo>
                        <a:lnTo>
                          <a:pt x="4764" y="1235"/>
                        </a:lnTo>
                        <a:lnTo>
                          <a:pt x="4783" y="1235"/>
                        </a:lnTo>
                        <a:lnTo>
                          <a:pt x="4802" y="1235"/>
                        </a:lnTo>
                        <a:lnTo>
                          <a:pt x="4822" y="1235"/>
                        </a:lnTo>
                        <a:lnTo>
                          <a:pt x="4841" y="1235"/>
                        </a:lnTo>
                        <a:lnTo>
                          <a:pt x="4860" y="1235"/>
                        </a:lnTo>
                        <a:lnTo>
                          <a:pt x="4880" y="1236"/>
                        </a:lnTo>
                        <a:lnTo>
                          <a:pt x="4899" y="1236"/>
                        </a:lnTo>
                        <a:lnTo>
                          <a:pt x="4918" y="1236"/>
                        </a:lnTo>
                        <a:lnTo>
                          <a:pt x="4938" y="1236"/>
                        </a:lnTo>
                        <a:lnTo>
                          <a:pt x="4958" y="1236"/>
                        </a:lnTo>
                        <a:lnTo>
                          <a:pt x="4976" y="1236"/>
                        </a:lnTo>
                        <a:lnTo>
                          <a:pt x="4996" y="1236"/>
                        </a:lnTo>
                        <a:lnTo>
                          <a:pt x="5016" y="1236"/>
                        </a:lnTo>
                        <a:lnTo>
                          <a:pt x="5034" y="1236"/>
                        </a:lnTo>
                        <a:lnTo>
                          <a:pt x="5054" y="1236"/>
                        </a:lnTo>
                        <a:lnTo>
                          <a:pt x="5074" y="1236"/>
                        </a:lnTo>
                        <a:lnTo>
                          <a:pt x="5092" y="1236"/>
                        </a:lnTo>
                        <a:lnTo>
                          <a:pt x="5112" y="1236"/>
                        </a:lnTo>
                        <a:lnTo>
                          <a:pt x="5132" y="1236"/>
                        </a:lnTo>
                        <a:lnTo>
                          <a:pt x="5151" y="1236"/>
                        </a:lnTo>
                      </a:path>
                    </a:pathLst>
                  </a:custGeom>
                  <a:noFill/>
                  <a:ln w="3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7" name="Line 2191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823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8" name="Line 2192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796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49" name="Line 2193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3796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0" name="Line 21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1" y="3496"/>
                    <a:ext cx="1" cy="3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1" name="Line 2195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496"/>
                    <a:ext cx="1288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2" name="Line 2196"/>
                  <p:cNvSpPr>
                    <a:spLocks noChangeShapeType="1"/>
                  </p:cNvSpPr>
                  <p:nvPr/>
                </p:nvSpPr>
                <p:spPr bwMode="auto">
                  <a:xfrm>
                    <a:off x="4509" y="3496"/>
                    <a:ext cx="1" cy="3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3" name="Line 2197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823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4" name="Line 2198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741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5" name="Line 2199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660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6" name="Line 2200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578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7" name="Line 2201"/>
                  <p:cNvSpPr>
                    <a:spLocks noChangeShapeType="1"/>
                  </p:cNvSpPr>
                  <p:nvPr/>
                </p:nvSpPr>
                <p:spPr bwMode="auto">
                  <a:xfrm>
                    <a:off x="3221" y="3496"/>
                    <a:ext cx="50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8" name="Line 2202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3496"/>
                    <a:ext cx="1" cy="3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59" name="Line 2203"/>
                  <p:cNvSpPr>
                    <a:spLocks noChangeShapeType="1"/>
                  </p:cNvSpPr>
                  <p:nvPr/>
                </p:nvSpPr>
                <p:spPr bwMode="auto">
                  <a:xfrm>
                    <a:off x="4130" y="3496"/>
                    <a:ext cx="1" cy="3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60" name="Line 2204"/>
                  <p:cNvSpPr>
                    <a:spLocks noChangeShapeType="1"/>
                  </p:cNvSpPr>
                  <p:nvPr/>
                </p:nvSpPr>
                <p:spPr bwMode="auto">
                  <a:xfrm>
                    <a:off x="3854" y="3514"/>
                    <a:ext cx="1" cy="32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61" name="Rectangle 2205"/>
                  <p:cNvSpPr>
                    <a:spLocks noChangeArrowheads="1"/>
                  </p:cNvSpPr>
                  <p:nvPr/>
                </p:nvSpPr>
                <p:spPr bwMode="auto">
                  <a:xfrm>
                    <a:off x="1833" y="3480"/>
                    <a:ext cx="1359" cy="402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62" name="Rectangle 2206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3505"/>
                    <a:ext cx="42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LS Slice        :  1492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263" name="Rectangle 2207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3541"/>
                    <a:ext cx="391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QELS Slice  :  744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264" name="Rectangle 2208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3577"/>
                    <a:ext cx="501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Volume      :  14.947 mL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265" name="Rectangle 2209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3612"/>
                    <a:ext cx="481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Temperature :  29.0 °C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266" name="Rectangle 2210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3648"/>
                    <a:ext cx="51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Rh          :  4.6 ± 0.1 nm  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267" name="Rectangle 2211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884"/>
                    <a:ext cx="2710" cy="601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68" name="Rectangle 2212"/>
                  <p:cNvSpPr>
                    <a:spLocks noChangeArrowheads="1"/>
                  </p:cNvSpPr>
                  <p:nvPr/>
                </p:nvSpPr>
                <p:spPr bwMode="auto">
                  <a:xfrm>
                    <a:off x="2129" y="2952"/>
                    <a:ext cx="2279" cy="426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69" name="Line 221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0" name="Line 2214"/>
                  <p:cNvSpPr>
                    <a:spLocks noChangeShapeType="1"/>
                  </p:cNvSpPr>
                  <p:nvPr/>
                </p:nvSpPr>
                <p:spPr bwMode="auto">
                  <a:xfrm>
                    <a:off x="2413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1" name="Line 2215"/>
                  <p:cNvSpPr>
                    <a:spLocks noChangeShapeType="1"/>
                  </p:cNvSpPr>
                  <p:nvPr/>
                </p:nvSpPr>
                <p:spPr bwMode="auto">
                  <a:xfrm>
                    <a:off x="2698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2" name="Line 2216"/>
                  <p:cNvSpPr>
                    <a:spLocks noChangeShapeType="1"/>
                  </p:cNvSpPr>
                  <p:nvPr/>
                </p:nvSpPr>
                <p:spPr bwMode="auto">
                  <a:xfrm>
                    <a:off x="2982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3" name="Line 2217"/>
                  <p:cNvSpPr>
                    <a:spLocks noChangeShapeType="1"/>
                  </p:cNvSpPr>
                  <p:nvPr/>
                </p:nvSpPr>
                <p:spPr bwMode="auto">
                  <a:xfrm>
                    <a:off x="3267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4" name="Line 2218"/>
                  <p:cNvSpPr>
                    <a:spLocks noChangeShapeType="1"/>
                  </p:cNvSpPr>
                  <p:nvPr/>
                </p:nvSpPr>
                <p:spPr bwMode="auto">
                  <a:xfrm>
                    <a:off x="3551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5" name="Line 2219"/>
                  <p:cNvSpPr>
                    <a:spLocks noChangeShapeType="1"/>
                  </p:cNvSpPr>
                  <p:nvPr/>
                </p:nvSpPr>
                <p:spPr bwMode="auto">
                  <a:xfrm>
                    <a:off x="3836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6" name="Line 222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7" name="Line 2221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3350"/>
                    <a:ext cx="1" cy="27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8" name="Line 2222"/>
                  <p:cNvSpPr>
                    <a:spLocks noChangeShapeType="1"/>
                  </p:cNvSpPr>
                  <p:nvPr/>
                </p:nvSpPr>
                <p:spPr bwMode="auto">
                  <a:xfrm>
                    <a:off x="221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79" name="Line 2223"/>
                  <p:cNvSpPr>
                    <a:spLocks noChangeShapeType="1"/>
                  </p:cNvSpPr>
                  <p:nvPr/>
                </p:nvSpPr>
                <p:spPr bwMode="auto">
                  <a:xfrm>
                    <a:off x="226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0" name="Line 2224"/>
                  <p:cNvSpPr>
                    <a:spLocks noChangeShapeType="1"/>
                  </p:cNvSpPr>
                  <p:nvPr/>
                </p:nvSpPr>
                <p:spPr bwMode="auto">
                  <a:xfrm>
                    <a:off x="2300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1" name="Line 2225"/>
                  <p:cNvSpPr>
                    <a:spLocks noChangeShapeType="1"/>
                  </p:cNvSpPr>
                  <p:nvPr/>
                </p:nvSpPr>
                <p:spPr bwMode="auto">
                  <a:xfrm>
                    <a:off x="232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2" name="Line 2226"/>
                  <p:cNvSpPr>
                    <a:spLocks noChangeShapeType="1"/>
                  </p:cNvSpPr>
                  <p:nvPr/>
                </p:nvSpPr>
                <p:spPr bwMode="auto">
                  <a:xfrm>
                    <a:off x="2350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3" name="Line 2227"/>
                  <p:cNvSpPr>
                    <a:spLocks noChangeShapeType="1"/>
                  </p:cNvSpPr>
                  <p:nvPr/>
                </p:nvSpPr>
                <p:spPr bwMode="auto">
                  <a:xfrm>
                    <a:off x="236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4" name="Line 2228"/>
                  <p:cNvSpPr>
                    <a:spLocks noChangeShapeType="1"/>
                  </p:cNvSpPr>
                  <p:nvPr/>
                </p:nvSpPr>
                <p:spPr bwMode="auto">
                  <a:xfrm>
                    <a:off x="2385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5" name="Line 2229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6" name="Line 2230"/>
                  <p:cNvSpPr>
                    <a:spLocks noChangeShapeType="1"/>
                  </p:cNvSpPr>
                  <p:nvPr/>
                </p:nvSpPr>
                <p:spPr bwMode="auto">
                  <a:xfrm>
                    <a:off x="249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7" name="Line 2231"/>
                  <p:cNvSpPr>
                    <a:spLocks noChangeShapeType="1"/>
                  </p:cNvSpPr>
                  <p:nvPr/>
                </p:nvSpPr>
                <p:spPr bwMode="auto">
                  <a:xfrm>
                    <a:off x="254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8" name="Line 2232"/>
                  <p:cNvSpPr>
                    <a:spLocks noChangeShapeType="1"/>
                  </p:cNvSpPr>
                  <p:nvPr/>
                </p:nvSpPr>
                <p:spPr bwMode="auto">
                  <a:xfrm>
                    <a:off x="258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89" name="Line 2233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0" name="Line 2234"/>
                  <p:cNvSpPr>
                    <a:spLocks noChangeShapeType="1"/>
                  </p:cNvSpPr>
                  <p:nvPr/>
                </p:nvSpPr>
                <p:spPr bwMode="auto">
                  <a:xfrm>
                    <a:off x="263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1" name="Line 2235"/>
                  <p:cNvSpPr>
                    <a:spLocks noChangeShapeType="1"/>
                  </p:cNvSpPr>
                  <p:nvPr/>
                </p:nvSpPr>
                <p:spPr bwMode="auto">
                  <a:xfrm>
                    <a:off x="265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2" name="Line 2236"/>
                  <p:cNvSpPr>
                    <a:spLocks noChangeShapeType="1"/>
                  </p:cNvSpPr>
                  <p:nvPr/>
                </p:nvSpPr>
                <p:spPr bwMode="auto">
                  <a:xfrm>
                    <a:off x="2670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3" name="Line 2237"/>
                  <p:cNvSpPr>
                    <a:spLocks noChangeShapeType="1"/>
                  </p:cNvSpPr>
                  <p:nvPr/>
                </p:nvSpPr>
                <p:spPr bwMode="auto">
                  <a:xfrm>
                    <a:off x="268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4" name="Line 2238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5" name="Line 2239"/>
                  <p:cNvSpPr>
                    <a:spLocks noChangeShapeType="1"/>
                  </p:cNvSpPr>
                  <p:nvPr/>
                </p:nvSpPr>
                <p:spPr bwMode="auto">
                  <a:xfrm>
                    <a:off x="283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6" name="Line 2240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7" name="Line 2241"/>
                  <p:cNvSpPr>
                    <a:spLocks noChangeShapeType="1"/>
                  </p:cNvSpPr>
                  <p:nvPr/>
                </p:nvSpPr>
                <p:spPr bwMode="auto">
                  <a:xfrm>
                    <a:off x="2896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8" name="Line 2242"/>
                  <p:cNvSpPr>
                    <a:spLocks noChangeShapeType="1"/>
                  </p:cNvSpPr>
                  <p:nvPr/>
                </p:nvSpPr>
                <p:spPr bwMode="auto">
                  <a:xfrm>
                    <a:off x="291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99" name="Line 2243"/>
                  <p:cNvSpPr>
                    <a:spLocks noChangeShapeType="1"/>
                  </p:cNvSpPr>
                  <p:nvPr/>
                </p:nvSpPr>
                <p:spPr bwMode="auto">
                  <a:xfrm>
                    <a:off x="293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0" name="Line 2244"/>
                  <p:cNvSpPr>
                    <a:spLocks noChangeShapeType="1"/>
                  </p:cNvSpPr>
                  <p:nvPr/>
                </p:nvSpPr>
                <p:spPr bwMode="auto">
                  <a:xfrm>
                    <a:off x="2955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1" name="Line 2245"/>
                  <p:cNvSpPr>
                    <a:spLocks noChangeShapeType="1"/>
                  </p:cNvSpPr>
                  <p:nvPr/>
                </p:nvSpPr>
                <p:spPr bwMode="auto">
                  <a:xfrm>
                    <a:off x="296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2" name="Line 2246"/>
                  <p:cNvSpPr>
                    <a:spLocks noChangeShapeType="1"/>
                  </p:cNvSpPr>
                  <p:nvPr/>
                </p:nvSpPr>
                <p:spPr bwMode="auto">
                  <a:xfrm>
                    <a:off x="306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3" name="Line 2247"/>
                  <p:cNvSpPr>
                    <a:spLocks noChangeShapeType="1"/>
                  </p:cNvSpPr>
                  <p:nvPr/>
                </p:nvSpPr>
                <p:spPr bwMode="auto">
                  <a:xfrm>
                    <a:off x="311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4" name="Line 2248"/>
                  <p:cNvSpPr>
                    <a:spLocks noChangeShapeType="1"/>
                  </p:cNvSpPr>
                  <p:nvPr/>
                </p:nvSpPr>
                <p:spPr bwMode="auto">
                  <a:xfrm>
                    <a:off x="315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5" name="Line 2249"/>
                  <p:cNvSpPr>
                    <a:spLocks noChangeShapeType="1"/>
                  </p:cNvSpPr>
                  <p:nvPr/>
                </p:nvSpPr>
                <p:spPr bwMode="auto">
                  <a:xfrm>
                    <a:off x="3181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6" name="Line 2250"/>
                  <p:cNvSpPr>
                    <a:spLocks noChangeShapeType="1"/>
                  </p:cNvSpPr>
                  <p:nvPr/>
                </p:nvSpPr>
                <p:spPr bwMode="auto">
                  <a:xfrm>
                    <a:off x="320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7" name="Line 2251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8" name="Line 2252"/>
                  <p:cNvSpPr>
                    <a:spLocks noChangeShapeType="1"/>
                  </p:cNvSpPr>
                  <p:nvPr/>
                </p:nvSpPr>
                <p:spPr bwMode="auto">
                  <a:xfrm>
                    <a:off x="323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09" name="Line 2253"/>
                  <p:cNvSpPr>
                    <a:spLocks noChangeShapeType="1"/>
                  </p:cNvSpPr>
                  <p:nvPr/>
                </p:nvSpPr>
                <p:spPr bwMode="auto">
                  <a:xfrm>
                    <a:off x="325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0" name="Line 2254"/>
                  <p:cNvSpPr>
                    <a:spLocks noChangeShapeType="1"/>
                  </p:cNvSpPr>
                  <p:nvPr/>
                </p:nvSpPr>
                <p:spPr bwMode="auto">
                  <a:xfrm>
                    <a:off x="335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1" name="Line 2255"/>
                  <p:cNvSpPr>
                    <a:spLocks noChangeShapeType="1"/>
                  </p:cNvSpPr>
                  <p:nvPr/>
                </p:nvSpPr>
                <p:spPr bwMode="auto">
                  <a:xfrm>
                    <a:off x="340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2" name="Line 2256"/>
                  <p:cNvSpPr>
                    <a:spLocks noChangeShapeType="1"/>
                  </p:cNvSpPr>
                  <p:nvPr/>
                </p:nvSpPr>
                <p:spPr bwMode="auto">
                  <a:xfrm>
                    <a:off x="343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3" name="Line 2257"/>
                  <p:cNvSpPr>
                    <a:spLocks noChangeShapeType="1"/>
                  </p:cNvSpPr>
                  <p:nvPr/>
                </p:nvSpPr>
                <p:spPr bwMode="auto">
                  <a:xfrm>
                    <a:off x="3465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4" name="Line 2258"/>
                  <p:cNvSpPr>
                    <a:spLocks noChangeShapeType="1"/>
                  </p:cNvSpPr>
                  <p:nvPr/>
                </p:nvSpPr>
                <p:spPr bwMode="auto">
                  <a:xfrm>
                    <a:off x="348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5" name="Line 2259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6" name="Line 2260"/>
                  <p:cNvSpPr>
                    <a:spLocks noChangeShapeType="1"/>
                  </p:cNvSpPr>
                  <p:nvPr/>
                </p:nvSpPr>
                <p:spPr bwMode="auto">
                  <a:xfrm>
                    <a:off x="352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7" name="Line 2261"/>
                  <p:cNvSpPr>
                    <a:spLocks noChangeShapeType="1"/>
                  </p:cNvSpPr>
                  <p:nvPr/>
                </p:nvSpPr>
                <p:spPr bwMode="auto">
                  <a:xfrm>
                    <a:off x="353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8" name="Line 2262"/>
                  <p:cNvSpPr>
                    <a:spLocks noChangeShapeType="1"/>
                  </p:cNvSpPr>
                  <p:nvPr/>
                </p:nvSpPr>
                <p:spPr bwMode="auto">
                  <a:xfrm>
                    <a:off x="363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19" name="Line 2263"/>
                  <p:cNvSpPr>
                    <a:spLocks noChangeShapeType="1"/>
                  </p:cNvSpPr>
                  <p:nvPr/>
                </p:nvSpPr>
                <p:spPr bwMode="auto">
                  <a:xfrm>
                    <a:off x="368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0" name="Line 2264"/>
                  <p:cNvSpPr>
                    <a:spLocks noChangeShapeType="1"/>
                  </p:cNvSpPr>
                  <p:nvPr/>
                </p:nvSpPr>
                <p:spPr bwMode="auto">
                  <a:xfrm>
                    <a:off x="372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1" name="Line 2265"/>
                  <p:cNvSpPr>
                    <a:spLocks noChangeShapeType="1"/>
                  </p:cNvSpPr>
                  <p:nvPr/>
                </p:nvSpPr>
                <p:spPr bwMode="auto">
                  <a:xfrm>
                    <a:off x="3750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2" name="Line 2266"/>
                  <p:cNvSpPr>
                    <a:spLocks noChangeShapeType="1"/>
                  </p:cNvSpPr>
                  <p:nvPr/>
                </p:nvSpPr>
                <p:spPr bwMode="auto">
                  <a:xfrm>
                    <a:off x="377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3" name="Line 2267"/>
                  <p:cNvSpPr>
                    <a:spLocks noChangeShapeType="1"/>
                  </p:cNvSpPr>
                  <p:nvPr/>
                </p:nvSpPr>
                <p:spPr bwMode="auto">
                  <a:xfrm>
                    <a:off x="3791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4" name="Line 2268"/>
                  <p:cNvSpPr>
                    <a:spLocks noChangeShapeType="1"/>
                  </p:cNvSpPr>
                  <p:nvPr/>
                </p:nvSpPr>
                <p:spPr bwMode="auto">
                  <a:xfrm>
                    <a:off x="3808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5" name="Line 2269"/>
                  <p:cNvSpPr>
                    <a:spLocks noChangeShapeType="1"/>
                  </p:cNvSpPr>
                  <p:nvPr/>
                </p:nvSpPr>
                <p:spPr bwMode="auto">
                  <a:xfrm>
                    <a:off x="382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6" name="Line 2270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7" name="Line 2271"/>
                  <p:cNvSpPr>
                    <a:spLocks noChangeShapeType="1"/>
                  </p:cNvSpPr>
                  <p:nvPr/>
                </p:nvSpPr>
                <p:spPr bwMode="auto">
                  <a:xfrm>
                    <a:off x="3971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8" name="Line 2272"/>
                  <p:cNvSpPr>
                    <a:spLocks noChangeShapeType="1"/>
                  </p:cNvSpPr>
                  <p:nvPr/>
                </p:nvSpPr>
                <p:spPr bwMode="auto">
                  <a:xfrm>
                    <a:off x="400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29" name="Line 2273"/>
                  <p:cNvSpPr>
                    <a:spLocks noChangeShapeType="1"/>
                  </p:cNvSpPr>
                  <p:nvPr/>
                </p:nvSpPr>
                <p:spPr bwMode="auto">
                  <a:xfrm>
                    <a:off x="4034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0" name="Line 2274"/>
                  <p:cNvSpPr>
                    <a:spLocks noChangeShapeType="1"/>
                  </p:cNvSpPr>
                  <p:nvPr/>
                </p:nvSpPr>
                <p:spPr bwMode="auto">
                  <a:xfrm>
                    <a:off x="405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1" name="Line 2275"/>
                  <p:cNvSpPr>
                    <a:spLocks noChangeShapeType="1"/>
                  </p:cNvSpPr>
                  <p:nvPr/>
                </p:nvSpPr>
                <p:spPr bwMode="auto">
                  <a:xfrm>
                    <a:off x="4076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2" name="Line 2276"/>
                  <p:cNvSpPr>
                    <a:spLocks noChangeShapeType="1"/>
                  </p:cNvSpPr>
                  <p:nvPr/>
                </p:nvSpPr>
                <p:spPr bwMode="auto">
                  <a:xfrm>
                    <a:off x="4093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3" name="Line 2277"/>
                  <p:cNvSpPr>
                    <a:spLocks noChangeShapeType="1"/>
                  </p:cNvSpPr>
                  <p:nvPr/>
                </p:nvSpPr>
                <p:spPr bwMode="auto">
                  <a:xfrm>
                    <a:off x="410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4" name="Line 2278"/>
                  <p:cNvSpPr>
                    <a:spLocks noChangeShapeType="1"/>
                  </p:cNvSpPr>
                  <p:nvPr/>
                </p:nvSpPr>
                <p:spPr bwMode="auto">
                  <a:xfrm>
                    <a:off x="4206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5" name="Line 2279"/>
                  <p:cNvSpPr>
                    <a:spLocks noChangeShapeType="1"/>
                  </p:cNvSpPr>
                  <p:nvPr/>
                </p:nvSpPr>
                <p:spPr bwMode="auto">
                  <a:xfrm>
                    <a:off x="4256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6" name="Line 2280"/>
                  <p:cNvSpPr>
                    <a:spLocks noChangeShapeType="1"/>
                  </p:cNvSpPr>
                  <p:nvPr/>
                </p:nvSpPr>
                <p:spPr bwMode="auto">
                  <a:xfrm>
                    <a:off x="429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7" name="Line 2281"/>
                  <p:cNvSpPr>
                    <a:spLocks noChangeShapeType="1"/>
                  </p:cNvSpPr>
                  <p:nvPr/>
                </p:nvSpPr>
                <p:spPr bwMode="auto">
                  <a:xfrm>
                    <a:off x="4319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8" name="Line 2282"/>
                  <p:cNvSpPr>
                    <a:spLocks noChangeShapeType="1"/>
                  </p:cNvSpPr>
                  <p:nvPr/>
                </p:nvSpPr>
                <p:spPr bwMode="auto">
                  <a:xfrm>
                    <a:off x="434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39" name="Line 2283"/>
                  <p:cNvSpPr>
                    <a:spLocks noChangeShapeType="1"/>
                  </p:cNvSpPr>
                  <p:nvPr/>
                </p:nvSpPr>
                <p:spPr bwMode="auto">
                  <a:xfrm>
                    <a:off x="4361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40" name="Line 2284"/>
                  <p:cNvSpPr>
                    <a:spLocks noChangeShapeType="1"/>
                  </p:cNvSpPr>
                  <p:nvPr/>
                </p:nvSpPr>
                <p:spPr bwMode="auto">
                  <a:xfrm>
                    <a:off x="4377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41" name="Line 2285"/>
                  <p:cNvSpPr>
                    <a:spLocks noChangeShapeType="1"/>
                  </p:cNvSpPr>
                  <p:nvPr/>
                </p:nvSpPr>
                <p:spPr bwMode="auto">
                  <a:xfrm>
                    <a:off x="4392" y="3366"/>
                    <a:ext cx="1" cy="11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42" name="Rectangle 228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357"/>
                    <a:ext cx="10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0.60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3" name="Rectangle 228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273"/>
                    <a:ext cx="10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0.80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4" name="Rectangle 2288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188"/>
                    <a:ext cx="10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5" name="Rectangle 2289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103"/>
                    <a:ext cx="10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1.20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6" name="Rectangle 2290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018"/>
                    <a:ext cx="10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1.40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7" name="Rectangle 2291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933"/>
                    <a:ext cx="108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1.60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8" name="Rectangle 2292"/>
                  <p:cNvSpPr>
                    <a:spLocks noChangeArrowheads="1"/>
                  </p:cNvSpPr>
                  <p:nvPr/>
                </p:nvSpPr>
                <p:spPr bwMode="auto">
                  <a:xfrm>
                    <a:off x="2051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49" name="Rectangle 2293"/>
                  <p:cNvSpPr>
                    <a:spLocks noChangeArrowheads="1"/>
                  </p:cNvSpPr>
                  <p:nvPr/>
                </p:nvSpPr>
                <p:spPr bwMode="auto">
                  <a:xfrm>
                    <a:off x="2214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-7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0" name="Rectangle 2294"/>
                  <p:cNvSpPr>
                    <a:spLocks noChangeArrowheads="1"/>
                  </p:cNvSpPr>
                  <p:nvPr/>
                </p:nvSpPr>
                <p:spPr bwMode="auto">
                  <a:xfrm>
                    <a:off x="2335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1" name="Rectangle 2295"/>
                  <p:cNvSpPr>
                    <a:spLocks noChangeArrowheads="1"/>
                  </p:cNvSpPr>
                  <p:nvPr/>
                </p:nvSpPr>
                <p:spPr bwMode="auto">
                  <a:xfrm>
                    <a:off x="2498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-6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2" name="Rectangle 2296"/>
                  <p:cNvSpPr>
                    <a:spLocks noChangeArrowheads="1"/>
                  </p:cNvSpPr>
                  <p:nvPr/>
                </p:nvSpPr>
                <p:spPr bwMode="auto">
                  <a:xfrm>
                    <a:off x="2620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3" name="Rectangle 2297"/>
                  <p:cNvSpPr>
                    <a:spLocks noChangeArrowheads="1"/>
                  </p:cNvSpPr>
                  <p:nvPr/>
                </p:nvSpPr>
                <p:spPr bwMode="auto">
                  <a:xfrm>
                    <a:off x="2783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-5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4" name="Rectangle 2298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5" name="Rectangle 2299"/>
                  <p:cNvSpPr>
                    <a:spLocks noChangeArrowheads="1"/>
                  </p:cNvSpPr>
                  <p:nvPr/>
                </p:nvSpPr>
                <p:spPr bwMode="auto">
                  <a:xfrm>
                    <a:off x="3068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-4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6" name="Rectangle 2300"/>
                  <p:cNvSpPr>
                    <a:spLocks noChangeArrowheads="1"/>
                  </p:cNvSpPr>
                  <p:nvPr/>
                </p:nvSpPr>
                <p:spPr bwMode="auto">
                  <a:xfrm>
                    <a:off x="3189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7" name="Rectangle 2301"/>
                  <p:cNvSpPr>
                    <a:spLocks noChangeArrowheads="1"/>
                  </p:cNvSpPr>
                  <p:nvPr/>
                </p:nvSpPr>
                <p:spPr bwMode="auto">
                  <a:xfrm>
                    <a:off x="3352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-3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8" name="Rectangle 2302"/>
                  <p:cNvSpPr>
                    <a:spLocks noChangeArrowheads="1"/>
                  </p:cNvSpPr>
                  <p:nvPr/>
                </p:nvSpPr>
                <p:spPr bwMode="auto">
                  <a:xfrm>
                    <a:off x="3473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59" name="Rectangle 2303"/>
                  <p:cNvSpPr>
                    <a:spLocks noChangeArrowheads="1"/>
                  </p:cNvSpPr>
                  <p:nvPr/>
                </p:nvSpPr>
                <p:spPr bwMode="auto">
                  <a:xfrm>
                    <a:off x="3637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-2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0" name="Rectangle 2304"/>
                  <p:cNvSpPr>
                    <a:spLocks noChangeArrowheads="1"/>
                  </p:cNvSpPr>
                  <p:nvPr/>
                </p:nvSpPr>
                <p:spPr bwMode="auto">
                  <a:xfrm>
                    <a:off x="3758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1" name="Rectangle 2305"/>
                  <p:cNvSpPr>
                    <a:spLocks noChangeArrowheads="1"/>
                  </p:cNvSpPr>
                  <p:nvPr/>
                </p:nvSpPr>
                <p:spPr bwMode="auto">
                  <a:xfrm>
                    <a:off x="3921" y="3393"/>
                    <a:ext cx="45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-1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2" name="Rectangle 2306"/>
                  <p:cNvSpPr>
                    <a:spLocks noChangeArrowheads="1"/>
                  </p:cNvSpPr>
                  <p:nvPr/>
                </p:nvSpPr>
                <p:spPr bwMode="auto">
                  <a:xfrm>
                    <a:off x="4042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3" name="Rectangle 2307"/>
                  <p:cNvSpPr>
                    <a:spLocks noChangeArrowheads="1"/>
                  </p:cNvSpPr>
                  <p:nvPr/>
                </p:nvSpPr>
                <p:spPr bwMode="auto">
                  <a:xfrm>
                    <a:off x="4206" y="3393"/>
                    <a:ext cx="3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4" name="Rectangle 2308"/>
                  <p:cNvSpPr>
                    <a:spLocks noChangeArrowheads="1"/>
                  </p:cNvSpPr>
                  <p:nvPr/>
                </p:nvSpPr>
                <p:spPr bwMode="auto">
                  <a:xfrm>
                    <a:off x="4327" y="3397"/>
                    <a:ext cx="156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1.0x10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5" name="Rectangle 2309"/>
                  <p:cNvSpPr>
                    <a:spLocks noChangeArrowheads="1"/>
                  </p:cNvSpPr>
                  <p:nvPr/>
                </p:nvSpPr>
                <p:spPr bwMode="auto">
                  <a:xfrm>
                    <a:off x="4490" y="3393"/>
                    <a:ext cx="34" cy="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6" name="Rectangle 2310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719" y="3076"/>
                    <a:ext cx="413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Correlation function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7" name="Rectangle 2311"/>
                  <p:cNvSpPr>
                    <a:spLocks noChangeArrowheads="1"/>
                  </p:cNvSpPr>
                  <p:nvPr/>
                </p:nvSpPr>
                <p:spPr bwMode="auto">
                  <a:xfrm>
                    <a:off x="3054" y="3440"/>
                    <a:ext cx="360" cy="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rPr>
                      <a:t>Delay time (sec.)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47368" name="Oval 2312"/>
                  <p:cNvSpPr>
                    <a:spLocks noChangeArrowheads="1"/>
                  </p:cNvSpPr>
                  <p:nvPr/>
                </p:nvSpPr>
                <p:spPr bwMode="auto">
                  <a:xfrm>
                    <a:off x="4030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69" name="Oval 2313"/>
                  <p:cNvSpPr>
                    <a:spLocks noChangeArrowheads="1"/>
                  </p:cNvSpPr>
                  <p:nvPr/>
                </p:nvSpPr>
                <p:spPr bwMode="auto">
                  <a:xfrm>
                    <a:off x="4045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0" name="Oval 2314"/>
                  <p:cNvSpPr>
                    <a:spLocks noChangeArrowheads="1"/>
                  </p:cNvSpPr>
                  <p:nvPr/>
                </p:nvSpPr>
                <p:spPr bwMode="auto">
                  <a:xfrm>
                    <a:off x="4057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1" name="Oval 2315"/>
                  <p:cNvSpPr>
                    <a:spLocks noChangeArrowheads="1"/>
                  </p:cNvSpPr>
                  <p:nvPr/>
                </p:nvSpPr>
                <p:spPr bwMode="auto">
                  <a:xfrm>
                    <a:off x="4069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2" name="Oval 231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3" name="Oval 2317"/>
                  <p:cNvSpPr>
                    <a:spLocks noChangeArrowheads="1"/>
                  </p:cNvSpPr>
                  <p:nvPr/>
                </p:nvSpPr>
                <p:spPr bwMode="auto">
                  <a:xfrm>
                    <a:off x="4090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4" name="Oval 2318"/>
                  <p:cNvSpPr>
                    <a:spLocks noChangeArrowheads="1"/>
                  </p:cNvSpPr>
                  <p:nvPr/>
                </p:nvSpPr>
                <p:spPr bwMode="auto">
                  <a:xfrm>
                    <a:off x="4099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5" name="Oval 2319"/>
                  <p:cNvSpPr>
                    <a:spLocks noChangeArrowheads="1"/>
                  </p:cNvSpPr>
                  <p:nvPr/>
                </p:nvSpPr>
                <p:spPr bwMode="auto">
                  <a:xfrm>
                    <a:off x="4107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6" name="Oval 2320"/>
                  <p:cNvSpPr>
                    <a:spLocks noChangeArrowheads="1"/>
                  </p:cNvSpPr>
                  <p:nvPr/>
                </p:nvSpPr>
                <p:spPr bwMode="auto">
                  <a:xfrm>
                    <a:off x="4115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7" name="Oval 2321"/>
                  <p:cNvSpPr>
                    <a:spLocks noChangeArrowheads="1"/>
                  </p:cNvSpPr>
                  <p:nvPr/>
                </p:nvSpPr>
                <p:spPr bwMode="auto">
                  <a:xfrm>
                    <a:off x="4130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8" name="Oval 2322"/>
                  <p:cNvSpPr>
                    <a:spLocks noChangeArrowheads="1"/>
                  </p:cNvSpPr>
                  <p:nvPr/>
                </p:nvSpPr>
                <p:spPr bwMode="auto">
                  <a:xfrm>
                    <a:off x="4143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79" name="Oval 2323"/>
                  <p:cNvSpPr>
                    <a:spLocks noChangeArrowheads="1"/>
                  </p:cNvSpPr>
                  <p:nvPr/>
                </p:nvSpPr>
                <p:spPr bwMode="auto">
                  <a:xfrm>
                    <a:off x="4155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0" name="Oval 2324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1" name="Oval 2325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3628"/>
                    <a:ext cx="13" cy="9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2" name="Oval 2326"/>
                  <p:cNvSpPr>
                    <a:spLocks noChangeArrowheads="1"/>
                  </p:cNvSpPr>
                  <p:nvPr/>
                </p:nvSpPr>
                <p:spPr bwMode="auto">
                  <a:xfrm>
                    <a:off x="4185" y="3628"/>
                    <a:ext cx="13" cy="9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3" name="Oval 2327"/>
                  <p:cNvSpPr>
                    <a:spLocks noChangeArrowheads="1"/>
                  </p:cNvSpPr>
                  <p:nvPr/>
                </p:nvSpPr>
                <p:spPr bwMode="auto">
                  <a:xfrm>
                    <a:off x="4193" y="3628"/>
                    <a:ext cx="14" cy="9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4" name="Line 2328"/>
                  <p:cNvSpPr>
                    <a:spLocks noChangeShapeType="1"/>
                  </p:cNvSpPr>
                  <p:nvPr/>
                </p:nvSpPr>
                <p:spPr bwMode="auto">
                  <a:xfrm>
                    <a:off x="4028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5" name="Line 2329"/>
                  <p:cNvSpPr>
                    <a:spLocks noChangeShapeType="1"/>
                  </p:cNvSpPr>
                  <p:nvPr/>
                </p:nvSpPr>
                <p:spPr bwMode="auto">
                  <a:xfrm>
                    <a:off x="4028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6" name="Line 23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5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7" name="Line 2331"/>
                  <p:cNvSpPr>
                    <a:spLocks noChangeShapeType="1"/>
                  </p:cNvSpPr>
                  <p:nvPr/>
                </p:nvSpPr>
                <p:spPr bwMode="auto">
                  <a:xfrm>
                    <a:off x="404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8" name="Line 2332"/>
                  <p:cNvSpPr>
                    <a:spLocks noChangeShapeType="1"/>
                  </p:cNvSpPr>
                  <p:nvPr/>
                </p:nvSpPr>
                <p:spPr bwMode="auto">
                  <a:xfrm>
                    <a:off x="404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89" name="Line 2333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0" name="Line 2334"/>
                  <p:cNvSpPr>
                    <a:spLocks noChangeShapeType="1"/>
                  </p:cNvSpPr>
                  <p:nvPr/>
                </p:nvSpPr>
                <p:spPr bwMode="auto">
                  <a:xfrm>
                    <a:off x="405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1" name="Line 2335"/>
                  <p:cNvSpPr>
                    <a:spLocks noChangeShapeType="1"/>
                  </p:cNvSpPr>
                  <p:nvPr/>
                </p:nvSpPr>
                <p:spPr bwMode="auto">
                  <a:xfrm>
                    <a:off x="405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2" name="Line 2336"/>
                  <p:cNvSpPr>
                    <a:spLocks noChangeShapeType="1"/>
                  </p:cNvSpPr>
                  <p:nvPr/>
                </p:nvSpPr>
                <p:spPr bwMode="auto">
                  <a:xfrm>
                    <a:off x="4063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3" name="Line 2337"/>
                  <p:cNvSpPr>
                    <a:spLocks noChangeShapeType="1"/>
                  </p:cNvSpPr>
                  <p:nvPr/>
                </p:nvSpPr>
                <p:spPr bwMode="auto">
                  <a:xfrm>
                    <a:off x="406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4" name="Line 2338"/>
                  <p:cNvSpPr>
                    <a:spLocks noChangeShapeType="1"/>
                  </p:cNvSpPr>
                  <p:nvPr/>
                </p:nvSpPr>
                <p:spPr bwMode="auto">
                  <a:xfrm>
                    <a:off x="406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5" name="Line 2339"/>
                  <p:cNvSpPr>
                    <a:spLocks noChangeShapeType="1"/>
                  </p:cNvSpPr>
                  <p:nvPr/>
                </p:nvSpPr>
                <p:spPr bwMode="auto">
                  <a:xfrm>
                    <a:off x="407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6" name="Line 2340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7" name="Line 2341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8" name="Line 2342"/>
                  <p:cNvSpPr>
                    <a:spLocks noChangeShapeType="1"/>
                  </p:cNvSpPr>
                  <p:nvPr/>
                </p:nvSpPr>
                <p:spPr bwMode="auto">
                  <a:xfrm>
                    <a:off x="4085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399" name="Line 2343"/>
                  <p:cNvSpPr>
                    <a:spLocks noChangeShapeType="1"/>
                  </p:cNvSpPr>
                  <p:nvPr/>
                </p:nvSpPr>
                <p:spPr bwMode="auto">
                  <a:xfrm>
                    <a:off x="408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0" name="Line 2344"/>
                  <p:cNvSpPr>
                    <a:spLocks noChangeShapeType="1"/>
                  </p:cNvSpPr>
                  <p:nvPr/>
                </p:nvSpPr>
                <p:spPr bwMode="auto">
                  <a:xfrm>
                    <a:off x="408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1" name="Line 2345"/>
                  <p:cNvSpPr>
                    <a:spLocks noChangeShapeType="1"/>
                  </p:cNvSpPr>
                  <p:nvPr/>
                </p:nvSpPr>
                <p:spPr bwMode="auto">
                  <a:xfrm>
                    <a:off x="4095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2" name="Line 2346"/>
                  <p:cNvSpPr>
                    <a:spLocks noChangeShapeType="1"/>
                  </p:cNvSpPr>
                  <p:nvPr/>
                </p:nvSpPr>
                <p:spPr bwMode="auto">
                  <a:xfrm>
                    <a:off x="409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3" name="Line 2347"/>
                  <p:cNvSpPr>
                    <a:spLocks noChangeShapeType="1"/>
                  </p:cNvSpPr>
                  <p:nvPr/>
                </p:nvSpPr>
                <p:spPr bwMode="auto">
                  <a:xfrm>
                    <a:off x="409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4" name="Line 234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5" name="Line 2349"/>
                  <p:cNvSpPr>
                    <a:spLocks noChangeShapeType="1"/>
                  </p:cNvSpPr>
                  <p:nvPr/>
                </p:nvSpPr>
                <p:spPr bwMode="auto">
                  <a:xfrm>
                    <a:off x="4106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6" name="Line 2350"/>
                  <p:cNvSpPr>
                    <a:spLocks noChangeShapeType="1"/>
                  </p:cNvSpPr>
                  <p:nvPr/>
                </p:nvSpPr>
                <p:spPr bwMode="auto">
                  <a:xfrm>
                    <a:off x="4106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7" name="Line 2351"/>
                  <p:cNvSpPr>
                    <a:spLocks noChangeShapeType="1"/>
                  </p:cNvSpPr>
                  <p:nvPr/>
                </p:nvSpPr>
                <p:spPr bwMode="auto">
                  <a:xfrm>
                    <a:off x="4113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8" name="Line 2352"/>
                  <p:cNvSpPr>
                    <a:spLocks noChangeShapeType="1"/>
                  </p:cNvSpPr>
                  <p:nvPr/>
                </p:nvSpPr>
                <p:spPr bwMode="auto">
                  <a:xfrm>
                    <a:off x="4114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09" name="Line 2353"/>
                  <p:cNvSpPr>
                    <a:spLocks noChangeShapeType="1"/>
                  </p:cNvSpPr>
                  <p:nvPr/>
                </p:nvSpPr>
                <p:spPr bwMode="auto">
                  <a:xfrm>
                    <a:off x="4114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0" name="Line 2354"/>
                  <p:cNvSpPr>
                    <a:spLocks noChangeShapeType="1"/>
                  </p:cNvSpPr>
                  <p:nvPr/>
                </p:nvSpPr>
                <p:spPr bwMode="auto">
                  <a:xfrm>
                    <a:off x="4121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1" name="Line 2355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2" name="Line 235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3" name="Line 23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35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4" name="Line 2358"/>
                  <p:cNvSpPr>
                    <a:spLocks noChangeShapeType="1"/>
                  </p:cNvSpPr>
                  <p:nvPr/>
                </p:nvSpPr>
                <p:spPr bwMode="auto">
                  <a:xfrm>
                    <a:off x="414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5" name="Line 2359"/>
                  <p:cNvSpPr>
                    <a:spLocks noChangeShapeType="1"/>
                  </p:cNvSpPr>
                  <p:nvPr/>
                </p:nvSpPr>
                <p:spPr bwMode="auto">
                  <a:xfrm>
                    <a:off x="414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6" name="Line 2360"/>
                  <p:cNvSpPr>
                    <a:spLocks noChangeShapeType="1"/>
                  </p:cNvSpPr>
                  <p:nvPr/>
                </p:nvSpPr>
                <p:spPr bwMode="auto">
                  <a:xfrm>
                    <a:off x="414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7" name="Line 2361"/>
                  <p:cNvSpPr>
                    <a:spLocks noChangeShapeType="1"/>
                  </p:cNvSpPr>
                  <p:nvPr/>
                </p:nvSpPr>
                <p:spPr bwMode="auto">
                  <a:xfrm>
                    <a:off x="415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8" name="Line 2362"/>
                  <p:cNvSpPr>
                    <a:spLocks noChangeShapeType="1"/>
                  </p:cNvSpPr>
                  <p:nvPr/>
                </p:nvSpPr>
                <p:spPr bwMode="auto">
                  <a:xfrm>
                    <a:off x="415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19" name="Line 2363"/>
                  <p:cNvSpPr>
                    <a:spLocks noChangeShapeType="1"/>
                  </p:cNvSpPr>
                  <p:nvPr/>
                </p:nvSpPr>
                <p:spPr bwMode="auto">
                  <a:xfrm>
                    <a:off x="416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0" name="Line 2364"/>
                  <p:cNvSpPr>
                    <a:spLocks noChangeShapeType="1"/>
                  </p:cNvSpPr>
                  <p:nvPr/>
                </p:nvSpPr>
                <p:spPr bwMode="auto">
                  <a:xfrm>
                    <a:off x="4164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1" name="Line 2365"/>
                  <p:cNvSpPr>
                    <a:spLocks noChangeShapeType="1"/>
                  </p:cNvSpPr>
                  <p:nvPr/>
                </p:nvSpPr>
                <p:spPr bwMode="auto">
                  <a:xfrm>
                    <a:off x="4164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2" name="Line 2366"/>
                  <p:cNvSpPr>
                    <a:spLocks noChangeShapeType="1"/>
                  </p:cNvSpPr>
                  <p:nvPr/>
                </p:nvSpPr>
                <p:spPr bwMode="auto">
                  <a:xfrm>
                    <a:off x="4171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3" name="Line 2367"/>
                  <p:cNvSpPr>
                    <a:spLocks noChangeShapeType="1"/>
                  </p:cNvSpPr>
                  <p:nvPr/>
                </p:nvSpPr>
                <p:spPr bwMode="auto">
                  <a:xfrm>
                    <a:off x="4174" y="363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4" name="Line 2368"/>
                  <p:cNvSpPr>
                    <a:spLocks noChangeShapeType="1"/>
                  </p:cNvSpPr>
                  <p:nvPr/>
                </p:nvSpPr>
                <p:spPr bwMode="auto">
                  <a:xfrm>
                    <a:off x="4174" y="363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5" name="Line 2369"/>
                  <p:cNvSpPr>
                    <a:spLocks noChangeShapeType="1"/>
                  </p:cNvSpPr>
                  <p:nvPr/>
                </p:nvSpPr>
                <p:spPr bwMode="auto">
                  <a:xfrm>
                    <a:off x="4181" y="363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6" name="Line 2370"/>
                  <p:cNvSpPr>
                    <a:spLocks noChangeShapeType="1"/>
                  </p:cNvSpPr>
                  <p:nvPr/>
                </p:nvSpPr>
                <p:spPr bwMode="auto">
                  <a:xfrm>
                    <a:off x="4183" y="363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7" name="Line 2371"/>
                  <p:cNvSpPr>
                    <a:spLocks noChangeShapeType="1"/>
                  </p:cNvSpPr>
                  <p:nvPr/>
                </p:nvSpPr>
                <p:spPr bwMode="auto">
                  <a:xfrm>
                    <a:off x="4183" y="363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8" name="Line 2372"/>
                  <p:cNvSpPr>
                    <a:spLocks noChangeShapeType="1"/>
                  </p:cNvSpPr>
                  <p:nvPr/>
                </p:nvSpPr>
                <p:spPr bwMode="auto">
                  <a:xfrm>
                    <a:off x="4190" y="363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29" name="Line 2373"/>
                  <p:cNvSpPr>
                    <a:spLocks noChangeShapeType="1"/>
                  </p:cNvSpPr>
                  <p:nvPr/>
                </p:nvSpPr>
                <p:spPr bwMode="auto">
                  <a:xfrm>
                    <a:off x="4192" y="363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0" name="Line 2374"/>
                  <p:cNvSpPr>
                    <a:spLocks noChangeShapeType="1"/>
                  </p:cNvSpPr>
                  <p:nvPr/>
                </p:nvSpPr>
                <p:spPr bwMode="auto">
                  <a:xfrm>
                    <a:off x="4192" y="363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7632" name="Group 2576"/>
                <p:cNvGrpSpPr>
                  <a:grpSpLocks/>
                </p:cNvGrpSpPr>
                <p:nvPr/>
              </p:nvGrpSpPr>
              <p:grpSpPr bwMode="auto">
                <a:xfrm>
                  <a:off x="2129" y="2952"/>
                  <a:ext cx="2277" cy="685"/>
                  <a:chOff x="2129" y="2952"/>
                  <a:chExt cx="2277" cy="685"/>
                </a:xfrm>
              </p:grpSpPr>
              <p:sp>
                <p:nvSpPr>
                  <p:cNvPr id="47432" name="Line 2376"/>
                  <p:cNvSpPr>
                    <a:spLocks noChangeShapeType="1"/>
                  </p:cNvSpPr>
                  <p:nvPr/>
                </p:nvSpPr>
                <p:spPr bwMode="auto">
                  <a:xfrm>
                    <a:off x="4198" y="3631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3" name="Oval 2377"/>
                  <p:cNvSpPr>
                    <a:spLocks noChangeArrowheads="1"/>
                  </p:cNvSpPr>
                  <p:nvPr/>
                </p:nvSpPr>
                <p:spPr bwMode="auto">
                  <a:xfrm>
                    <a:off x="4030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4" name="Oval 2378"/>
                  <p:cNvSpPr>
                    <a:spLocks noChangeArrowheads="1"/>
                  </p:cNvSpPr>
                  <p:nvPr/>
                </p:nvSpPr>
                <p:spPr bwMode="auto">
                  <a:xfrm>
                    <a:off x="4045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5" name="Oval 2379"/>
                  <p:cNvSpPr>
                    <a:spLocks noChangeArrowheads="1"/>
                  </p:cNvSpPr>
                  <p:nvPr/>
                </p:nvSpPr>
                <p:spPr bwMode="auto">
                  <a:xfrm>
                    <a:off x="4057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6" name="Oval 2380"/>
                  <p:cNvSpPr>
                    <a:spLocks noChangeArrowheads="1"/>
                  </p:cNvSpPr>
                  <p:nvPr/>
                </p:nvSpPr>
                <p:spPr bwMode="auto">
                  <a:xfrm>
                    <a:off x="4069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7" name="Oval 238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8" name="Oval 2382"/>
                  <p:cNvSpPr>
                    <a:spLocks noChangeArrowheads="1"/>
                  </p:cNvSpPr>
                  <p:nvPr/>
                </p:nvSpPr>
                <p:spPr bwMode="auto">
                  <a:xfrm>
                    <a:off x="4090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39" name="Oval 2383"/>
                  <p:cNvSpPr>
                    <a:spLocks noChangeArrowheads="1"/>
                  </p:cNvSpPr>
                  <p:nvPr/>
                </p:nvSpPr>
                <p:spPr bwMode="auto">
                  <a:xfrm>
                    <a:off x="4099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0" name="Oval 2384"/>
                  <p:cNvSpPr>
                    <a:spLocks noChangeArrowheads="1"/>
                  </p:cNvSpPr>
                  <p:nvPr/>
                </p:nvSpPr>
                <p:spPr bwMode="auto">
                  <a:xfrm>
                    <a:off x="4107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1" name="Oval 2385"/>
                  <p:cNvSpPr>
                    <a:spLocks noChangeArrowheads="1"/>
                  </p:cNvSpPr>
                  <p:nvPr/>
                </p:nvSpPr>
                <p:spPr bwMode="auto">
                  <a:xfrm>
                    <a:off x="4115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2" name="Oval 2386"/>
                  <p:cNvSpPr>
                    <a:spLocks noChangeArrowheads="1"/>
                  </p:cNvSpPr>
                  <p:nvPr/>
                </p:nvSpPr>
                <p:spPr bwMode="auto">
                  <a:xfrm>
                    <a:off x="4130" y="3203"/>
                    <a:ext cx="14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3" name="Oval 2387"/>
                  <p:cNvSpPr>
                    <a:spLocks noChangeArrowheads="1"/>
                  </p:cNvSpPr>
                  <p:nvPr/>
                </p:nvSpPr>
                <p:spPr bwMode="auto">
                  <a:xfrm>
                    <a:off x="4143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4" name="Oval 2388"/>
                  <p:cNvSpPr>
                    <a:spLocks noChangeArrowheads="1"/>
                  </p:cNvSpPr>
                  <p:nvPr/>
                </p:nvSpPr>
                <p:spPr bwMode="auto">
                  <a:xfrm>
                    <a:off x="4155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5" name="Oval 2389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3203"/>
                    <a:ext cx="13" cy="1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6" name="Oval 2390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3628"/>
                    <a:ext cx="13" cy="9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7" name="Oval 2391"/>
                  <p:cNvSpPr>
                    <a:spLocks noChangeArrowheads="1"/>
                  </p:cNvSpPr>
                  <p:nvPr/>
                </p:nvSpPr>
                <p:spPr bwMode="auto">
                  <a:xfrm>
                    <a:off x="4185" y="3628"/>
                    <a:ext cx="13" cy="9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8" name="Oval 2392"/>
                  <p:cNvSpPr>
                    <a:spLocks noChangeArrowheads="1"/>
                  </p:cNvSpPr>
                  <p:nvPr/>
                </p:nvSpPr>
                <p:spPr bwMode="auto">
                  <a:xfrm>
                    <a:off x="4193" y="3628"/>
                    <a:ext cx="14" cy="9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49" name="Freeform 2393"/>
                  <p:cNvSpPr>
                    <a:spLocks/>
                  </p:cNvSpPr>
                  <p:nvPr/>
                </p:nvSpPr>
                <p:spPr bwMode="auto">
                  <a:xfrm>
                    <a:off x="2129" y="3018"/>
                    <a:ext cx="2069" cy="188"/>
                  </a:xfrm>
                  <a:custGeom>
                    <a:avLst/>
                    <a:gdLst/>
                    <a:ahLst/>
                    <a:cxnLst>
                      <a:cxn ang="0">
                        <a:pos x="1116" y="32"/>
                      </a:cxn>
                      <a:cxn ang="0">
                        <a:pos x="1569" y="85"/>
                      </a:cxn>
                      <a:cxn ang="0">
                        <a:pos x="1801" y="135"/>
                      </a:cxn>
                      <a:cxn ang="0">
                        <a:pos x="1959" y="183"/>
                      </a:cxn>
                      <a:cxn ang="0">
                        <a:pos x="2078" y="228"/>
                      </a:cxn>
                      <a:cxn ang="0">
                        <a:pos x="2202" y="285"/>
                      </a:cxn>
                      <a:cxn ang="0">
                        <a:pos x="2344" y="364"/>
                      </a:cxn>
                      <a:cxn ang="0">
                        <a:pos x="2455" y="435"/>
                      </a:cxn>
                      <a:cxn ang="0">
                        <a:pos x="2597" y="540"/>
                      </a:cxn>
                      <a:cxn ang="0">
                        <a:pos x="2727" y="645"/>
                      </a:cxn>
                      <a:cxn ang="0">
                        <a:pos x="2829" y="731"/>
                      </a:cxn>
                      <a:cxn ang="0">
                        <a:pos x="2987" y="861"/>
                      </a:cxn>
                      <a:cxn ang="0">
                        <a:pos x="3106" y="947"/>
                      </a:cxn>
                      <a:cxn ang="0">
                        <a:pos x="3231" y="1020"/>
                      </a:cxn>
                      <a:cxn ang="0">
                        <a:pos x="3373" y="1078"/>
                      </a:cxn>
                      <a:cxn ang="0">
                        <a:pos x="3482" y="1105"/>
                      </a:cxn>
                      <a:cxn ang="0">
                        <a:pos x="3625" y="1121"/>
                      </a:cxn>
                      <a:cxn ang="0">
                        <a:pos x="3755" y="1126"/>
                      </a:cxn>
                      <a:cxn ang="0">
                        <a:pos x="3858" y="1127"/>
                      </a:cxn>
                      <a:cxn ang="0">
                        <a:pos x="4014" y="1127"/>
                      </a:cxn>
                      <a:cxn ang="0">
                        <a:pos x="4134" y="1127"/>
                      </a:cxn>
                      <a:cxn ang="0">
                        <a:pos x="4258" y="1127"/>
                      </a:cxn>
                      <a:cxn ang="0">
                        <a:pos x="4401" y="1127"/>
                      </a:cxn>
                      <a:cxn ang="0">
                        <a:pos x="4511" y="1127"/>
                      </a:cxn>
                      <a:cxn ang="0">
                        <a:pos x="4653" y="1127"/>
                      </a:cxn>
                      <a:cxn ang="0">
                        <a:pos x="4783" y="1127"/>
                      </a:cxn>
                      <a:cxn ang="0">
                        <a:pos x="4885" y="1127"/>
                      </a:cxn>
                      <a:cxn ang="0">
                        <a:pos x="5043" y="1127"/>
                      </a:cxn>
                      <a:cxn ang="0">
                        <a:pos x="5162" y="1127"/>
                      </a:cxn>
                      <a:cxn ang="0">
                        <a:pos x="5286" y="1127"/>
                      </a:cxn>
                      <a:cxn ang="0">
                        <a:pos x="5428" y="1127"/>
                      </a:cxn>
                      <a:cxn ang="0">
                        <a:pos x="5539" y="1127"/>
                      </a:cxn>
                      <a:cxn ang="0">
                        <a:pos x="5681" y="1127"/>
                      </a:cxn>
                      <a:cxn ang="0">
                        <a:pos x="5810" y="1127"/>
                      </a:cxn>
                      <a:cxn ang="0">
                        <a:pos x="5913" y="1127"/>
                      </a:cxn>
                      <a:cxn ang="0">
                        <a:pos x="6071" y="1127"/>
                      </a:cxn>
                      <a:cxn ang="0">
                        <a:pos x="6190" y="1127"/>
                      </a:cxn>
                      <a:cxn ang="0">
                        <a:pos x="6314" y="1127"/>
                      </a:cxn>
                      <a:cxn ang="0">
                        <a:pos x="6456" y="1127"/>
                      </a:cxn>
                      <a:cxn ang="0">
                        <a:pos x="6566" y="1127"/>
                      </a:cxn>
                      <a:cxn ang="0">
                        <a:pos x="6709" y="1127"/>
                      </a:cxn>
                      <a:cxn ang="0">
                        <a:pos x="6838" y="1127"/>
                      </a:cxn>
                      <a:cxn ang="0">
                        <a:pos x="6941" y="1127"/>
                      </a:cxn>
                      <a:cxn ang="0">
                        <a:pos x="7098" y="1127"/>
                      </a:cxn>
                      <a:cxn ang="0">
                        <a:pos x="7218" y="1127"/>
                      </a:cxn>
                      <a:cxn ang="0">
                        <a:pos x="7342" y="1127"/>
                      </a:cxn>
                      <a:cxn ang="0">
                        <a:pos x="7484" y="1127"/>
                      </a:cxn>
                      <a:cxn ang="0">
                        <a:pos x="7594" y="1127"/>
                      </a:cxn>
                      <a:cxn ang="0">
                        <a:pos x="7736" y="1127"/>
                      </a:cxn>
                      <a:cxn ang="0">
                        <a:pos x="7867" y="1127"/>
                      </a:cxn>
                      <a:cxn ang="0">
                        <a:pos x="7968" y="1127"/>
                      </a:cxn>
                      <a:cxn ang="0">
                        <a:pos x="8126" y="1127"/>
                      </a:cxn>
                      <a:cxn ang="0">
                        <a:pos x="8245" y="1127"/>
                      </a:cxn>
                    </a:cxnLst>
                    <a:rect l="0" t="0" r="r" b="b"/>
                    <a:pathLst>
                      <a:path w="8279" h="1127">
                        <a:moveTo>
                          <a:pt x="0" y="0"/>
                        </a:moveTo>
                        <a:lnTo>
                          <a:pt x="774" y="15"/>
                        </a:lnTo>
                        <a:lnTo>
                          <a:pt x="1116" y="32"/>
                        </a:lnTo>
                        <a:lnTo>
                          <a:pt x="1317" y="51"/>
                        </a:lnTo>
                        <a:lnTo>
                          <a:pt x="1459" y="68"/>
                        </a:lnTo>
                        <a:lnTo>
                          <a:pt x="1569" y="85"/>
                        </a:lnTo>
                        <a:lnTo>
                          <a:pt x="1659" y="102"/>
                        </a:lnTo>
                        <a:lnTo>
                          <a:pt x="1736" y="119"/>
                        </a:lnTo>
                        <a:lnTo>
                          <a:pt x="1801" y="135"/>
                        </a:lnTo>
                        <a:lnTo>
                          <a:pt x="1859" y="152"/>
                        </a:lnTo>
                        <a:lnTo>
                          <a:pt x="1912" y="167"/>
                        </a:lnTo>
                        <a:lnTo>
                          <a:pt x="1959" y="183"/>
                        </a:lnTo>
                        <a:lnTo>
                          <a:pt x="2002" y="198"/>
                        </a:lnTo>
                        <a:lnTo>
                          <a:pt x="2041" y="213"/>
                        </a:lnTo>
                        <a:lnTo>
                          <a:pt x="2078" y="228"/>
                        </a:lnTo>
                        <a:lnTo>
                          <a:pt x="2112" y="243"/>
                        </a:lnTo>
                        <a:lnTo>
                          <a:pt x="2144" y="257"/>
                        </a:lnTo>
                        <a:lnTo>
                          <a:pt x="2202" y="285"/>
                        </a:lnTo>
                        <a:lnTo>
                          <a:pt x="2255" y="313"/>
                        </a:lnTo>
                        <a:lnTo>
                          <a:pt x="2302" y="339"/>
                        </a:lnTo>
                        <a:lnTo>
                          <a:pt x="2344" y="364"/>
                        </a:lnTo>
                        <a:lnTo>
                          <a:pt x="2385" y="389"/>
                        </a:lnTo>
                        <a:lnTo>
                          <a:pt x="2421" y="412"/>
                        </a:lnTo>
                        <a:lnTo>
                          <a:pt x="2455" y="435"/>
                        </a:lnTo>
                        <a:lnTo>
                          <a:pt x="2487" y="457"/>
                        </a:lnTo>
                        <a:lnTo>
                          <a:pt x="2546" y="500"/>
                        </a:lnTo>
                        <a:lnTo>
                          <a:pt x="2597" y="540"/>
                        </a:lnTo>
                        <a:lnTo>
                          <a:pt x="2644" y="578"/>
                        </a:lnTo>
                        <a:lnTo>
                          <a:pt x="2687" y="613"/>
                        </a:lnTo>
                        <a:lnTo>
                          <a:pt x="2727" y="645"/>
                        </a:lnTo>
                        <a:lnTo>
                          <a:pt x="2763" y="675"/>
                        </a:lnTo>
                        <a:lnTo>
                          <a:pt x="2797" y="704"/>
                        </a:lnTo>
                        <a:lnTo>
                          <a:pt x="2829" y="731"/>
                        </a:lnTo>
                        <a:lnTo>
                          <a:pt x="2888" y="779"/>
                        </a:lnTo>
                        <a:lnTo>
                          <a:pt x="2940" y="822"/>
                        </a:lnTo>
                        <a:lnTo>
                          <a:pt x="2987" y="861"/>
                        </a:lnTo>
                        <a:lnTo>
                          <a:pt x="3030" y="893"/>
                        </a:lnTo>
                        <a:lnTo>
                          <a:pt x="3070" y="922"/>
                        </a:lnTo>
                        <a:lnTo>
                          <a:pt x="3106" y="947"/>
                        </a:lnTo>
                        <a:lnTo>
                          <a:pt x="3140" y="969"/>
                        </a:lnTo>
                        <a:lnTo>
                          <a:pt x="3172" y="989"/>
                        </a:lnTo>
                        <a:lnTo>
                          <a:pt x="3231" y="1020"/>
                        </a:lnTo>
                        <a:lnTo>
                          <a:pt x="3282" y="1045"/>
                        </a:lnTo>
                        <a:lnTo>
                          <a:pt x="3329" y="1065"/>
                        </a:lnTo>
                        <a:lnTo>
                          <a:pt x="3373" y="1078"/>
                        </a:lnTo>
                        <a:lnTo>
                          <a:pt x="3412" y="1090"/>
                        </a:lnTo>
                        <a:lnTo>
                          <a:pt x="3449" y="1098"/>
                        </a:lnTo>
                        <a:lnTo>
                          <a:pt x="3482" y="1105"/>
                        </a:lnTo>
                        <a:lnTo>
                          <a:pt x="3515" y="1111"/>
                        </a:lnTo>
                        <a:lnTo>
                          <a:pt x="3573" y="1118"/>
                        </a:lnTo>
                        <a:lnTo>
                          <a:pt x="3625" y="1121"/>
                        </a:lnTo>
                        <a:lnTo>
                          <a:pt x="3672" y="1124"/>
                        </a:lnTo>
                        <a:lnTo>
                          <a:pt x="3716" y="1125"/>
                        </a:lnTo>
                        <a:lnTo>
                          <a:pt x="3755" y="1126"/>
                        </a:lnTo>
                        <a:lnTo>
                          <a:pt x="3791" y="1127"/>
                        </a:lnTo>
                        <a:lnTo>
                          <a:pt x="3825" y="1127"/>
                        </a:lnTo>
                        <a:lnTo>
                          <a:pt x="3858" y="1127"/>
                        </a:lnTo>
                        <a:lnTo>
                          <a:pt x="3916" y="1127"/>
                        </a:lnTo>
                        <a:lnTo>
                          <a:pt x="3967" y="1127"/>
                        </a:lnTo>
                        <a:lnTo>
                          <a:pt x="4014" y="1127"/>
                        </a:lnTo>
                        <a:lnTo>
                          <a:pt x="4058" y="1127"/>
                        </a:lnTo>
                        <a:lnTo>
                          <a:pt x="4098" y="1127"/>
                        </a:lnTo>
                        <a:lnTo>
                          <a:pt x="4134" y="1127"/>
                        </a:lnTo>
                        <a:lnTo>
                          <a:pt x="4169" y="1127"/>
                        </a:lnTo>
                        <a:lnTo>
                          <a:pt x="4200" y="1127"/>
                        </a:lnTo>
                        <a:lnTo>
                          <a:pt x="4258" y="1127"/>
                        </a:lnTo>
                        <a:lnTo>
                          <a:pt x="4310" y="1127"/>
                        </a:lnTo>
                        <a:lnTo>
                          <a:pt x="4357" y="1127"/>
                        </a:lnTo>
                        <a:lnTo>
                          <a:pt x="4401" y="1127"/>
                        </a:lnTo>
                        <a:lnTo>
                          <a:pt x="4440" y="1127"/>
                        </a:lnTo>
                        <a:lnTo>
                          <a:pt x="4476" y="1127"/>
                        </a:lnTo>
                        <a:lnTo>
                          <a:pt x="4511" y="1127"/>
                        </a:lnTo>
                        <a:lnTo>
                          <a:pt x="4543" y="1127"/>
                        </a:lnTo>
                        <a:lnTo>
                          <a:pt x="4601" y="1127"/>
                        </a:lnTo>
                        <a:lnTo>
                          <a:pt x="4653" y="1127"/>
                        </a:lnTo>
                        <a:lnTo>
                          <a:pt x="4701" y="1127"/>
                        </a:lnTo>
                        <a:lnTo>
                          <a:pt x="4743" y="1127"/>
                        </a:lnTo>
                        <a:lnTo>
                          <a:pt x="4783" y="1127"/>
                        </a:lnTo>
                        <a:lnTo>
                          <a:pt x="4819" y="1127"/>
                        </a:lnTo>
                        <a:lnTo>
                          <a:pt x="4854" y="1127"/>
                        </a:lnTo>
                        <a:lnTo>
                          <a:pt x="4885" y="1127"/>
                        </a:lnTo>
                        <a:lnTo>
                          <a:pt x="4943" y="1127"/>
                        </a:lnTo>
                        <a:lnTo>
                          <a:pt x="4996" y="1127"/>
                        </a:lnTo>
                        <a:lnTo>
                          <a:pt x="5043" y="1127"/>
                        </a:lnTo>
                        <a:lnTo>
                          <a:pt x="5086" y="1127"/>
                        </a:lnTo>
                        <a:lnTo>
                          <a:pt x="5125" y="1127"/>
                        </a:lnTo>
                        <a:lnTo>
                          <a:pt x="5162" y="1127"/>
                        </a:lnTo>
                        <a:lnTo>
                          <a:pt x="5196" y="1127"/>
                        </a:lnTo>
                        <a:lnTo>
                          <a:pt x="5228" y="1127"/>
                        </a:lnTo>
                        <a:lnTo>
                          <a:pt x="5286" y="1127"/>
                        </a:lnTo>
                        <a:lnTo>
                          <a:pt x="5339" y="1127"/>
                        </a:lnTo>
                        <a:lnTo>
                          <a:pt x="5386" y="1127"/>
                        </a:lnTo>
                        <a:lnTo>
                          <a:pt x="5428" y="1127"/>
                        </a:lnTo>
                        <a:lnTo>
                          <a:pt x="5468" y="1127"/>
                        </a:lnTo>
                        <a:lnTo>
                          <a:pt x="5505" y="1127"/>
                        </a:lnTo>
                        <a:lnTo>
                          <a:pt x="5539" y="1127"/>
                        </a:lnTo>
                        <a:lnTo>
                          <a:pt x="5571" y="1127"/>
                        </a:lnTo>
                        <a:lnTo>
                          <a:pt x="5629" y="1127"/>
                        </a:lnTo>
                        <a:lnTo>
                          <a:pt x="5681" y="1127"/>
                        </a:lnTo>
                        <a:lnTo>
                          <a:pt x="5728" y="1127"/>
                        </a:lnTo>
                        <a:lnTo>
                          <a:pt x="5771" y="1127"/>
                        </a:lnTo>
                        <a:lnTo>
                          <a:pt x="5810" y="1127"/>
                        </a:lnTo>
                        <a:lnTo>
                          <a:pt x="5847" y="1127"/>
                        </a:lnTo>
                        <a:lnTo>
                          <a:pt x="5881" y="1127"/>
                        </a:lnTo>
                        <a:lnTo>
                          <a:pt x="5913" y="1127"/>
                        </a:lnTo>
                        <a:lnTo>
                          <a:pt x="5971" y="1127"/>
                        </a:lnTo>
                        <a:lnTo>
                          <a:pt x="6024" y="1127"/>
                        </a:lnTo>
                        <a:lnTo>
                          <a:pt x="6071" y="1127"/>
                        </a:lnTo>
                        <a:lnTo>
                          <a:pt x="6113" y="1127"/>
                        </a:lnTo>
                        <a:lnTo>
                          <a:pt x="6153" y="1127"/>
                        </a:lnTo>
                        <a:lnTo>
                          <a:pt x="6190" y="1127"/>
                        </a:lnTo>
                        <a:lnTo>
                          <a:pt x="6224" y="1127"/>
                        </a:lnTo>
                        <a:lnTo>
                          <a:pt x="6256" y="1127"/>
                        </a:lnTo>
                        <a:lnTo>
                          <a:pt x="6314" y="1127"/>
                        </a:lnTo>
                        <a:lnTo>
                          <a:pt x="6366" y="1127"/>
                        </a:lnTo>
                        <a:lnTo>
                          <a:pt x="6413" y="1127"/>
                        </a:lnTo>
                        <a:lnTo>
                          <a:pt x="6456" y="1127"/>
                        </a:lnTo>
                        <a:lnTo>
                          <a:pt x="6495" y="1127"/>
                        </a:lnTo>
                        <a:lnTo>
                          <a:pt x="6533" y="1127"/>
                        </a:lnTo>
                        <a:lnTo>
                          <a:pt x="6566" y="1127"/>
                        </a:lnTo>
                        <a:lnTo>
                          <a:pt x="6598" y="1127"/>
                        </a:lnTo>
                        <a:lnTo>
                          <a:pt x="6656" y="1127"/>
                        </a:lnTo>
                        <a:lnTo>
                          <a:pt x="6709" y="1127"/>
                        </a:lnTo>
                        <a:lnTo>
                          <a:pt x="6756" y="1127"/>
                        </a:lnTo>
                        <a:lnTo>
                          <a:pt x="6798" y="1127"/>
                        </a:lnTo>
                        <a:lnTo>
                          <a:pt x="6838" y="1127"/>
                        </a:lnTo>
                        <a:lnTo>
                          <a:pt x="6875" y="1127"/>
                        </a:lnTo>
                        <a:lnTo>
                          <a:pt x="6909" y="1127"/>
                        </a:lnTo>
                        <a:lnTo>
                          <a:pt x="6941" y="1127"/>
                        </a:lnTo>
                        <a:lnTo>
                          <a:pt x="6999" y="1127"/>
                        </a:lnTo>
                        <a:lnTo>
                          <a:pt x="7051" y="1127"/>
                        </a:lnTo>
                        <a:lnTo>
                          <a:pt x="7098" y="1127"/>
                        </a:lnTo>
                        <a:lnTo>
                          <a:pt x="7141" y="1127"/>
                        </a:lnTo>
                        <a:lnTo>
                          <a:pt x="7182" y="1127"/>
                        </a:lnTo>
                        <a:lnTo>
                          <a:pt x="7218" y="1127"/>
                        </a:lnTo>
                        <a:lnTo>
                          <a:pt x="7252" y="1127"/>
                        </a:lnTo>
                        <a:lnTo>
                          <a:pt x="7283" y="1127"/>
                        </a:lnTo>
                        <a:lnTo>
                          <a:pt x="7342" y="1127"/>
                        </a:lnTo>
                        <a:lnTo>
                          <a:pt x="7394" y="1127"/>
                        </a:lnTo>
                        <a:lnTo>
                          <a:pt x="7441" y="1127"/>
                        </a:lnTo>
                        <a:lnTo>
                          <a:pt x="7484" y="1127"/>
                        </a:lnTo>
                        <a:lnTo>
                          <a:pt x="7524" y="1127"/>
                        </a:lnTo>
                        <a:lnTo>
                          <a:pt x="7560" y="1127"/>
                        </a:lnTo>
                        <a:lnTo>
                          <a:pt x="7594" y="1127"/>
                        </a:lnTo>
                        <a:lnTo>
                          <a:pt x="7626" y="1127"/>
                        </a:lnTo>
                        <a:lnTo>
                          <a:pt x="7685" y="1127"/>
                        </a:lnTo>
                        <a:lnTo>
                          <a:pt x="7736" y="1127"/>
                        </a:lnTo>
                        <a:lnTo>
                          <a:pt x="7783" y="1127"/>
                        </a:lnTo>
                        <a:lnTo>
                          <a:pt x="7827" y="1127"/>
                        </a:lnTo>
                        <a:lnTo>
                          <a:pt x="7867" y="1127"/>
                        </a:lnTo>
                        <a:lnTo>
                          <a:pt x="7903" y="1127"/>
                        </a:lnTo>
                        <a:lnTo>
                          <a:pt x="7937" y="1127"/>
                        </a:lnTo>
                        <a:lnTo>
                          <a:pt x="7968" y="1127"/>
                        </a:lnTo>
                        <a:lnTo>
                          <a:pt x="8027" y="1127"/>
                        </a:lnTo>
                        <a:lnTo>
                          <a:pt x="8079" y="1127"/>
                        </a:lnTo>
                        <a:lnTo>
                          <a:pt x="8126" y="1127"/>
                        </a:lnTo>
                        <a:lnTo>
                          <a:pt x="8170" y="1127"/>
                        </a:lnTo>
                        <a:lnTo>
                          <a:pt x="8209" y="1127"/>
                        </a:lnTo>
                        <a:lnTo>
                          <a:pt x="8245" y="1127"/>
                        </a:lnTo>
                        <a:lnTo>
                          <a:pt x="8279" y="1127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0" name="Line 239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77"/>
                    <a:ext cx="2276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1" name="Line 239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2" name="Line 2396"/>
                  <p:cNvSpPr>
                    <a:spLocks noChangeShapeType="1"/>
                  </p:cNvSpPr>
                  <p:nvPr/>
                </p:nvSpPr>
                <p:spPr bwMode="auto">
                  <a:xfrm>
                    <a:off x="2413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3" name="Line 2397"/>
                  <p:cNvSpPr>
                    <a:spLocks noChangeShapeType="1"/>
                  </p:cNvSpPr>
                  <p:nvPr/>
                </p:nvSpPr>
                <p:spPr bwMode="auto">
                  <a:xfrm>
                    <a:off x="2698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4" name="Line 2398"/>
                  <p:cNvSpPr>
                    <a:spLocks noChangeShapeType="1"/>
                  </p:cNvSpPr>
                  <p:nvPr/>
                </p:nvSpPr>
                <p:spPr bwMode="auto">
                  <a:xfrm>
                    <a:off x="2982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5" name="Line 2399"/>
                  <p:cNvSpPr>
                    <a:spLocks noChangeShapeType="1"/>
                  </p:cNvSpPr>
                  <p:nvPr/>
                </p:nvSpPr>
                <p:spPr bwMode="auto">
                  <a:xfrm>
                    <a:off x="3267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6" name="Line 2400"/>
                  <p:cNvSpPr>
                    <a:spLocks noChangeShapeType="1"/>
                  </p:cNvSpPr>
                  <p:nvPr/>
                </p:nvSpPr>
                <p:spPr bwMode="auto">
                  <a:xfrm>
                    <a:off x="3551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7" name="Line 2401"/>
                  <p:cNvSpPr>
                    <a:spLocks noChangeShapeType="1"/>
                  </p:cNvSpPr>
                  <p:nvPr/>
                </p:nvSpPr>
                <p:spPr bwMode="auto">
                  <a:xfrm>
                    <a:off x="3836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8" name="Line 240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59" name="Line 2403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3350"/>
                    <a:ext cx="1" cy="27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0" name="Line 2404"/>
                  <p:cNvSpPr>
                    <a:spLocks noChangeShapeType="1"/>
                  </p:cNvSpPr>
                  <p:nvPr/>
                </p:nvSpPr>
                <p:spPr bwMode="auto">
                  <a:xfrm>
                    <a:off x="221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1" name="Line 2405"/>
                  <p:cNvSpPr>
                    <a:spLocks noChangeShapeType="1"/>
                  </p:cNvSpPr>
                  <p:nvPr/>
                </p:nvSpPr>
                <p:spPr bwMode="auto">
                  <a:xfrm>
                    <a:off x="226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2" name="Line 2406"/>
                  <p:cNvSpPr>
                    <a:spLocks noChangeShapeType="1"/>
                  </p:cNvSpPr>
                  <p:nvPr/>
                </p:nvSpPr>
                <p:spPr bwMode="auto">
                  <a:xfrm>
                    <a:off x="2300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3" name="Line 2407"/>
                  <p:cNvSpPr>
                    <a:spLocks noChangeShapeType="1"/>
                  </p:cNvSpPr>
                  <p:nvPr/>
                </p:nvSpPr>
                <p:spPr bwMode="auto">
                  <a:xfrm>
                    <a:off x="232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4" name="Line 2408"/>
                  <p:cNvSpPr>
                    <a:spLocks noChangeShapeType="1"/>
                  </p:cNvSpPr>
                  <p:nvPr/>
                </p:nvSpPr>
                <p:spPr bwMode="auto">
                  <a:xfrm>
                    <a:off x="2350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5" name="Line 2409"/>
                  <p:cNvSpPr>
                    <a:spLocks noChangeShapeType="1"/>
                  </p:cNvSpPr>
                  <p:nvPr/>
                </p:nvSpPr>
                <p:spPr bwMode="auto">
                  <a:xfrm>
                    <a:off x="236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6" name="Line 2410"/>
                  <p:cNvSpPr>
                    <a:spLocks noChangeShapeType="1"/>
                  </p:cNvSpPr>
                  <p:nvPr/>
                </p:nvSpPr>
                <p:spPr bwMode="auto">
                  <a:xfrm>
                    <a:off x="2385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7" name="Line 241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8" name="Line 2412"/>
                  <p:cNvSpPr>
                    <a:spLocks noChangeShapeType="1"/>
                  </p:cNvSpPr>
                  <p:nvPr/>
                </p:nvSpPr>
                <p:spPr bwMode="auto">
                  <a:xfrm>
                    <a:off x="249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69" name="Line 2413"/>
                  <p:cNvSpPr>
                    <a:spLocks noChangeShapeType="1"/>
                  </p:cNvSpPr>
                  <p:nvPr/>
                </p:nvSpPr>
                <p:spPr bwMode="auto">
                  <a:xfrm>
                    <a:off x="254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0" name="Line 2414"/>
                  <p:cNvSpPr>
                    <a:spLocks noChangeShapeType="1"/>
                  </p:cNvSpPr>
                  <p:nvPr/>
                </p:nvSpPr>
                <p:spPr bwMode="auto">
                  <a:xfrm>
                    <a:off x="258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1" name="Line 2415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2" name="Line 2416"/>
                  <p:cNvSpPr>
                    <a:spLocks noChangeShapeType="1"/>
                  </p:cNvSpPr>
                  <p:nvPr/>
                </p:nvSpPr>
                <p:spPr bwMode="auto">
                  <a:xfrm>
                    <a:off x="263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3" name="Line 2417"/>
                  <p:cNvSpPr>
                    <a:spLocks noChangeShapeType="1"/>
                  </p:cNvSpPr>
                  <p:nvPr/>
                </p:nvSpPr>
                <p:spPr bwMode="auto">
                  <a:xfrm>
                    <a:off x="265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4" name="Line 2418"/>
                  <p:cNvSpPr>
                    <a:spLocks noChangeShapeType="1"/>
                  </p:cNvSpPr>
                  <p:nvPr/>
                </p:nvSpPr>
                <p:spPr bwMode="auto">
                  <a:xfrm>
                    <a:off x="2670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5" name="Line 2419"/>
                  <p:cNvSpPr>
                    <a:spLocks noChangeShapeType="1"/>
                  </p:cNvSpPr>
                  <p:nvPr/>
                </p:nvSpPr>
                <p:spPr bwMode="auto">
                  <a:xfrm>
                    <a:off x="268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6" name="Line 2420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7" name="Line 2421"/>
                  <p:cNvSpPr>
                    <a:spLocks noChangeShapeType="1"/>
                  </p:cNvSpPr>
                  <p:nvPr/>
                </p:nvSpPr>
                <p:spPr bwMode="auto">
                  <a:xfrm>
                    <a:off x="283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8" name="Line 2422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79" name="Line 2423"/>
                  <p:cNvSpPr>
                    <a:spLocks noChangeShapeType="1"/>
                  </p:cNvSpPr>
                  <p:nvPr/>
                </p:nvSpPr>
                <p:spPr bwMode="auto">
                  <a:xfrm>
                    <a:off x="2896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0" name="Line 2424"/>
                  <p:cNvSpPr>
                    <a:spLocks noChangeShapeType="1"/>
                  </p:cNvSpPr>
                  <p:nvPr/>
                </p:nvSpPr>
                <p:spPr bwMode="auto">
                  <a:xfrm>
                    <a:off x="291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1" name="Line 2425"/>
                  <p:cNvSpPr>
                    <a:spLocks noChangeShapeType="1"/>
                  </p:cNvSpPr>
                  <p:nvPr/>
                </p:nvSpPr>
                <p:spPr bwMode="auto">
                  <a:xfrm>
                    <a:off x="293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2" name="Line 2426"/>
                  <p:cNvSpPr>
                    <a:spLocks noChangeShapeType="1"/>
                  </p:cNvSpPr>
                  <p:nvPr/>
                </p:nvSpPr>
                <p:spPr bwMode="auto">
                  <a:xfrm>
                    <a:off x="2955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3" name="Line 2427"/>
                  <p:cNvSpPr>
                    <a:spLocks noChangeShapeType="1"/>
                  </p:cNvSpPr>
                  <p:nvPr/>
                </p:nvSpPr>
                <p:spPr bwMode="auto">
                  <a:xfrm>
                    <a:off x="296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4" name="Line 2428"/>
                  <p:cNvSpPr>
                    <a:spLocks noChangeShapeType="1"/>
                  </p:cNvSpPr>
                  <p:nvPr/>
                </p:nvSpPr>
                <p:spPr bwMode="auto">
                  <a:xfrm>
                    <a:off x="306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5" name="Line 2429"/>
                  <p:cNvSpPr>
                    <a:spLocks noChangeShapeType="1"/>
                  </p:cNvSpPr>
                  <p:nvPr/>
                </p:nvSpPr>
                <p:spPr bwMode="auto">
                  <a:xfrm>
                    <a:off x="311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6" name="Line 2430"/>
                  <p:cNvSpPr>
                    <a:spLocks noChangeShapeType="1"/>
                  </p:cNvSpPr>
                  <p:nvPr/>
                </p:nvSpPr>
                <p:spPr bwMode="auto">
                  <a:xfrm>
                    <a:off x="315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7" name="Line 2431"/>
                  <p:cNvSpPr>
                    <a:spLocks noChangeShapeType="1"/>
                  </p:cNvSpPr>
                  <p:nvPr/>
                </p:nvSpPr>
                <p:spPr bwMode="auto">
                  <a:xfrm>
                    <a:off x="3181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8" name="Line 2432"/>
                  <p:cNvSpPr>
                    <a:spLocks noChangeShapeType="1"/>
                  </p:cNvSpPr>
                  <p:nvPr/>
                </p:nvSpPr>
                <p:spPr bwMode="auto">
                  <a:xfrm>
                    <a:off x="320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89" name="Line 2433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0" name="Line 2434"/>
                  <p:cNvSpPr>
                    <a:spLocks noChangeShapeType="1"/>
                  </p:cNvSpPr>
                  <p:nvPr/>
                </p:nvSpPr>
                <p:spPr bwMode="auto">
                  <a:xfrm>
                    <a:off x="323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1" name="Line 2435"/>
                  <p:cNvSpPr>
                    <a:spLocks noChangeShapeType="1"/>
                  </p:cNvSpPr>
                  <p:nvPr/>
                </p:nvSpPr>
                <p:spPr bwMode="auto">
                  <a:xfrm>
                    <a:off x="325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2" name="Line 2436"/>
                  <p:cNvSpPr>
                    <a:spLocks noChangeShapeType="1"/>
                  </p:cNvSpPr>
                  <p:nvPr/>
                </p:nvSpPr>
                <p:spPr bwMode="auto">
                  <a:xfrm>
                    <a:off x="335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3" name="Line 2437"/>
                  <p:cNvSpPr>
                    <a:spLocks noChangeShapeType="1"/>
                  </p:cNvSpPr>
                  <p:nvPr/>
                </p:nvSpPr>
                <p:spPr bwMode="auto">
                  <a:xfrm>
                    <a:off x="340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4" name="Line 2438"/>
                  <p:cNvSpPr>
                    <a:spLocks noChangeShapeType="1"/>
                  </p:cNvSpPr>
                  <p:nvPr/>
                </p:nvSpPr>
                <p:spPr bwMode="auto">
                  <a:xfrm>
                    <a:off x="343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5" name="Line 2439"/>
                  <p:cNvSpPr>
                    <a:spLocks noChangeShapeType="1"/>
                  </p:cNvSpPr>
                  <p:nvPr/>
                </p:nvSpPr>
                <p:spPr bwMode="auto">
                  <a:xfrm>
                    <a:off x="3465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6" name="Line 2440"/>
                  <p:cNvSpPr>
                    <a:spLocks noChangeShapeType="1"/>
                  </p:cNvSpPr>
                  <p:nvPr/>
                </p:nvSpPr>
                <p:spPr bwMode="auto">
                  <a:xfrm>
                    <a:off x="348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7" name="Line 2441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8" name="Line 2442"/>
                  <p:cNvSpPr>
                    <a:spLocks noChangeShapeType="1"/>
                  </p:cNvSpPr>
                  <p:nvPr/>
                </p:nvSpPr>
                <p:spPr bwMode="auto">
                  <a:xfrm>
                    <a:off x="352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99" name="Line 2443"/>
                  <p:cNvSpPr>
                    <a:spLocks noChangeShapeType="1"/>
                  </p:cNvSpPr>
                  <p:nvPr/>
                </p:nvSpPr>
                <p:spPr bwMode="auto">
                  <a:xfrm>
                    <a:off x="353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0" name="Line 2444"/>
                  <p:cNvSpPr>
                    <a:spLocks noChangeShapeType="1"/>
                  </p:cNvSpPr>
                  <p:nvPr/>
                </p:nvSpPr>
                <p:spPr bwMode="auto">
                  <a:xfrm>
                    <a:off x="363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1" name="Line 2445"/>
                  <p:cNvSpPr>
                    <a:spLocks noChangeShapeType="1"/>
                  </p:cNvSpPr>
                  <p:nvPr/>
                </p:nvSpPr>
                <p:spPr bwMode="auto">
                  <a:xfrm>
                    <a:off x="368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2" name="Line 2446"/>
                  <p:cNvSpPr>
                    <a:spLocks noChangeShapeType="1"/>
                  </p:cNvSpPr>
                  <p:nvPr/>
                </p:nvSpPr>
                <p:spPr bwMode="auto">
                  <a:xfrm>
                    <a:off x="372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3" name="Line 2447"/>
                  <p:cNvSpPr>
                    <a:spLocks noChangeShapeType="1"/>
                  </p:cNvSpPr>
                  <p:nvPr/>
                </p:nvSpPr>
                <p:spPr bwMode="auto">
                  <a:xfrm>
                    <a:off x="3750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4" name="Line 2448"/>
                  <p:cNvSpPr>
                    <a:spLocks noChangeShapeType="1"/>
                  </p:cNvSpPr>
                  <p:nvPr/>
                </p:nvSpPr>
                <p:spPr bwMode="auto">
                  <a:xfrm>
                    <a:off x="377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5" name="Line 2449"/>
                  <p:cNvSpPr>
                    <a:spLocks noChangeShapeType="1"/>
                  </p:cNvSpPr>
                  <p:nvPr/>
                </p:nvSpPr>
                <p:spPr bwMode="auto">
                  <a:xfrm>
                    <a:off x="3791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6" name="Line 2450"/>
                  <p:cNvSpPr>
                    <a:spLocks noChangeShapeType="1"/>
                  </p:cNvSpPr>
                  <p:nvPr/>
                </p:nvSpPr>
                <p:spPr bwMode="auto">
                  <a:xfrm>
                    <a:off x="3808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7" name="Line 2451"/>
                  <p:cNvSpPr>
                    <a:spLocks noChangeShapeType="1"/>
                  </p:cNvSpPr>
                  <p:nvPr/>
                </p:nvSpPr>
                <p:spPr bwMode="auto">
                  <a:xfrm>
                    <a:off x="382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8" name="Line 2452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09" name="Line 2453"/>
                  <p:cNvSpPr>
                    <a:spLocks noChangeShapeType="1"/>
                  </p:cNvSpPr>
                  <p:nvPr/>
                </p:nvSpPr>
                <p:spPr bwMode="auto">
                  <a:xfrm>
                    <a:off x="3971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0" name="Line 2454"/>
                  <p:cNvSpPr>
                    <a:spLocks noChangeShapeType="1"/>
                  </p:cNvSpPr>
                  <p:nvPr/>
                </p:nvSpPr>
                <p:spPr bwMode="auto">
                  <a:xfrm>
                    <a:off x="400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1" name="Line 2455"/>
                  <p:cNvSpPr>
                    <a:spLocks noChangeShapeType="1"/>
                  </p:cNvSpPr>
                  <p:nvPr/>
                </p:nvSpPr>
                <p:spPr bwMode="auto">
                  <a:xfrm>
                    <a:off x="4034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2" name="Line 2456"/>
                  <p:cNvSpPr>
                    <a:spLocks noChangeShapeType="1"/>
                  </p:cNvSpPr>
                  <p:nvPr/>
                </p:nvSpPr>
                <p:spPr bwMode="auto">
                  <a:xfrm>
                    <a:off x="405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3" name="Line 2457"/>
                  <p:cNvSpPr>
                    <a:spLocks noChangeShapeType="1"/>
                  </p:cNvSpPr>
                  <p:nvPr/>
                </p:nvSpPr>
                <p:spPr bwMode="auto">
                  <a:xfrm>
                    <a:off x="4076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4" name="Line 2458"/>
                  <p:cNvSpPr>
                    <a:spLocks noChangeShapeType="1"/>
                  </p:cNvSpPr>
                  <p:nvPr/>
                </p:nvSpPr>
                <p:spPr bwMode="auto">
                  <a:xfrm>
                    <a:off x="4093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5" name="Line 2459"/>
                  <p:cNvSpPr>
                    <a:spLocks noChangeShapeType="1"/>
                  </p:cNvSpPr>
                  <p:nvPr/>
                </p:nvSpPr>
                <p:spPr bwMode="auto">
                  <a:xfrm>
                    <a:off x="410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6" name="Line 2460"/>
                  <p:cNvSpPr>
                    <a:spLocks noChangeShapeType="1"/>
                  </p:cNvSpPr>
                  <p:nvPr/>
                </p:nvSpPr>
                <p:spPr bwMode="auto">
                  <a:xfrm>
                    <a:off x="4206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7" name="Line 2461"/>
                  <p:cNvSpPr>
                    <a:spLocks noChangeShapeType="1"/>
                  </p:cNvSpPr>
                  <p:nvPr/>
                </p:nvSpPr>
                <p:spPr bwMode="auto">
                  <a:xfrm>
                    <a:off x="4256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8" name="Line 2462"/>
                  <p:cNvSpPr>
                    <a:spLocks noChangeShapeType="1"/>
                  </p:cNvSpPr>
                  <p:nvPr/>
                </p:nvSpPr>
                <p:spPr bwMode="auto">
                  <a:xfrm>
                    <a:off x="429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19" name="Line 2463"/>
                  <p:cNvSpPr>
                    <a:spLocks noChangeShapeType="1"/>
                  </p:cNvSpPr>
                  <p:nvPr/>
                </p:nvSpPr>
                <p:spPr bwMode="auto">
                  <a:xfrm>
                    <a:off x="4319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0" name="Line 2464"/>
                  <p:cNvSpPr>
                    <a:spLocks noChangeShapeType="1"/>
                  </p:cNvSpPr>
                  <p:nvPr/>
                </p:nvSpPr>
                <p:spPr bwMode="auto">
                  <a:xfrm>
                    <a:off x="434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1" name="Line 2465"/>
                  <p:cNvSpPr>
                    <a:spLocks noChangeShapeType="1"/>
                  </p:cNvSpPr>
                  <p:nvPr/>
                </p:nvSpPr>
                <p:spPr bwMode="auto">
                  <a:xfrm>
                    <a:off x="4361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2" name="Line 2466"/>
                  <p:cNvSpPr>
                    <a:spLocks noChangeShapeType="1"/>
                  </p:cNvSpPr>
                  <p:nvPr/>
                </p:nvSpPr>
                <p:spPr bwMode="auto">
                  <a:xfrm>
                    <a:off x="4377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3" name="Line 2467"/>
                  <p:cNvSpPr>
                    <a:spLocks noChangeShapeType="1"/>
                  </p:cNvSpPr>
                  <p:nvPr/>
                </p:nvSpPr>
                <p:spPr bwMode="auto">
                  <a:xfrm>
                    <a:off x="4392" y="336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4" name="Line 24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29" y="2952"/>
                    <a:ext cx="1" cy="425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5" name="Line 2469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952"/>
                    <a:ext cx="2276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6" name="Line 2470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2952"/>
                    <a:ext cx="1" cy="425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7" name="Line 2471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77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8" name="Line 2472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56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29" name="Line 247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34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0" name="Line 247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313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1" name="Line 247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292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2" name="Line 2476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271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3" name="Line 2477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249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4" name="Line 2478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228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5" name="Line 2479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207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6" name="Line 2480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186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7" name="Line 2481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165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8" name="Line 2482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143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39" name="Line 248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122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0" name="Line 248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101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1" name="Line 248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080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2" name="Line 2486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059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3" name="Line 2487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037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4" name="Line 2488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016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5" name="Line 2489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995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6" name="Line 2490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974"/>
                    <a:ext cx="1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7" name="Line 2491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2953"/>
                    <a:ext cx="49" cy="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8" name="Oval 2492"/>
                  <p:cNvSpPr>
                    <a:spLocks noChangeArrowheads="1"/>
                  </p:cNvSpPr>
                  <p:nvPr/>
                </p:nvSpPr>
                <p:spPr bwMode="auto">
                  <a:xfrm>
                    <a:off x="2317" y="299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49" name="Oval 2493"/>
                  <p:cNvSpPr>
                    <a:spLocks noChangeArrowheads="1"/>
                  </p:cNvSpPr>
                  <p:nvPr/>
                </p:nvSpPr>
                <p:spPr bwMode="auto">
                  <a:xfrm>
                    <a:off x="2402" y="299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0" name="Oval 2494"/>
                  <p:cNvSpPr>
                    <a:spLocks noChangeArrowheads="1"/>
                  </p:cNvSpPr>
                  <p:nvPr/>
                </p:nvSpPr>
                <p:spPr bwMode="auto">
                  <a:xfrm>
                    <a:off x="2452" y="301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1" name="Oval 2495"/>
                  <p:cNvSpPr>
                    <a:spLocks noChangeArrowheads="1"/>
                  </p:cNvSpPr>
                  <p:nvPr/>
                </p:nvSpPr>
                <p:spPr bwMode="auto">
                  <a:xfrm>
                    <a:off x="2488" y="303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2" name="Oval 2496"/>
                  <p:cNvSpPr>
                    <a:spLocks noChangeArrowheads="1"/>
                  </p:cNvSpPr>
                  <p:nvPr/>
                </p:nvSpPr>
                <p:spPr bwMode="auto">
                  <a:xfrm>
                    <a:off x="2516" y="303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3" name="Oval 2497"/>
                  <p:cNvSpPr>
                    <a:spLocks noChangeArrowheads="1"/>
                  </p:cNvSpPr>
                  <p:nvPr/>
                </p:nvSpPr>
                <p:spPr bwMode="auto">
                  <a:xfrm>
                    <a:off x="2538" y="3039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4" name="Oval 2498"/>
                  <p:cNvSpPr>
                    <a:spLocks noChangeArrowheads="1"/>
                  </p:cNvSpPr>
                  <p:nvPr/>
                </p:nvSpPr>
                <p:spPr bwMode="auto">
                  <a:xfrm>
                    <a:off x="2557" y="305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5" name="Oval 2499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302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6" name="Oval 2500"/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305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7" name="Oval 2501"/>
                  <p:cNvSpPr>
                    <a:spLocks noChangeArrowheads="1"/>
                  </p:cNvSpPr>
                  <p:nvPr/>
                </p:nvSpPr>
                <p:spPr bwMode="auto">
                  <a:xfrm>
                    <a:off x="2601" y="304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8" name="Oval 2502"/>
                  <p:cNvSpPr>
                    <a:spLocks noChangeArrowheads="1"/>
                  </p:cNvSpPr>
                  <p:nvPr/>
                </p:nvSpPr>
                <p:spPr bwMode="auto">
                  <a:xfrm>
                    <a:off x="2613" y="3044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59" name="Oval 2503"/>
                  <p:cNvSpPr>
                    <a:spLocks noChangeArrowheads="1"/>
                  </p:cNvSpPr>
                  <p:nvPr/>
                </p:nvSpPr>
                <p:spPr bwMode="auto">
                  <a:xfrm>
                    <a:off x="2624" y="304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0" name="Oval 2504"/>
                  <p:cNvSpPr>
                    <a:spLocks noChangeArrowheads="1"/>
                  </p:cNvSpPr>
                  <p:nvPr/>
                </p:nvSpPr>
                <p:spPr bwMode="auto">
                  <a:xfrm>
                    <a:off x="2634" y="306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1" name="Oval 2505"/>
                  <p:cNvSpPr>
                    <a:spLocks noChangeArrowheads="1"/>
                  </p:cNvSpPr>
                  <p:nvPr/>
                </p:nvSpPr>
                <p:spPr bwMode="auto">
                  <a:xfrm>
                    <a:off x="2643" y="305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2" name="Oval 2506"/>
                  <p:cNvSpPr>
                    <a:spLocks noChangeArrowheads="1"/>
                  </p:cNvSpPr>
                  <p:nvPr/>
                </p:nvSpPr>
                <p:spPr bwMode="auto">
                  <a:xfrm>
                    <a:off x="2651" y="303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3" name="Oval 2507"/>
                  <p:cNvSpPr>
                    <a:spLocks noChangeArrowheads="1"/>
                  </p:cNvSpPr>
                  <p:nvPr/>
                </p:nvSpPr>
                <p:spPr bwMode="auto">
                  <a:xfrm>
                    <a:off x="2659" y="307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4" name="Oval 2508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307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5" name="Oval 2509"/>
                  <p:cNvSpPr>
                    <a:spLocks noChangeArrowheads="1"/>
                  </p:cNvSpPr>
                  <p:nvPr/>
                </p:nvSpPr>
                <p:spPr bwMode="auto">
                  <a:xfrm>
                    <a:off x="2687" y="307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6" name="Oval 2510"/>
                  <p:cNvSpPr>
                    <a:spLocks noChangeArrowheads="1"/>
                  </p:cNvSpPr>
                  <p:nvPr/>
                </p:nvSpPr>
                <p:spPr bwMode="auto">
                  <a:xfrm>
                    <a:off x="2699" y="308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7" name="Oval 2511"/>
                  <p:cNvSpPr>
                    <a:spLocks noChangeArrowheads="1"/>
                  </p:cNvSpPr>
                  <p:nvPr/>
                </p:nvSpPr>
                <p:spPr bwMode="auto">
                  <a:xfrm>
                    <a:off x="2709" y="307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8" name="Oval 2512"/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308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69" name="Oval 2513"/>
                  <p:cNvSpPr>
                    <a:spLocks noChangeArrowheads="1"/>
                  </p:cNvSpPr>
                  <p:nvPr/>
                </p:nvSpPr>
                <p:spPr bwMode="auto">
                  <a:xfrm>
                    <a:off x="2729" y="308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0" name="Oval 251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308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1" name="Oval 2515"/>
                  <p:cNvSpPr>
                    <a:spLocks noChangeArrowheads="1"/>
                  </p:cNvSpPr>
                  <p:nvPr/>
                </p:nvSpPr>
                <p:spPr bwMode="auto">
                  <a:xfrm>
                    <a:off x="2745" y="309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2" name="Oval 2516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3099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3" name="Oval 2517"/>
                  <p:cNvSpPr>
                    <a:spLocks noChangeArrowheads="1"/>
                  </p:cNvSpPr>
                  <p:nvPr/>
                </p:nvSpPr>
                <p:spPr bwMode="auto">
                  <a:xfrm>
                    <a:off x="2773" y="309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4" name="Oval 251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311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5" name="Oval 2519"/>
                  <p:cNvSpPr>
                    <a:spLocks noChangeArrowheads="1"/>
                  </p:cNvSpPr>
                  <p:nvPr/>
                </p:nvSpPr>
                <p:spPr bwMode="auto">
                  <a:xfrm>
                    <a:off x="2795" y="310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6" name="Oval 2520"/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311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7" name="Oval 2521"/>
                  <p:cNvSpPr>
                    <a:spLocks noChangeArrowheads="1"/>
                  </p:cNvSpPr>
                  <p:nvPr/>
                </p:nvSpPr>
                <p:spPr bwMode="auto">
                  <a:xfrm>
                    <a:off x="2814" y="312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8" name="Oval 2522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313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79" name="Oval 2523"/>
                  <p:cNvSpPr>
                    <a:spLocks noChangeArrowheads="1"/>
                  </p:cNvSpPr>
                  <p:nvPr/>
                </p:nvSpPr>
                <p:spPr bwMode="auto">
                  <a:xfrm>
                    <a:off x="2831" y="313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0" name="Oval 2524"/>
                  <p:cNvSpPr>
                    <a:spLocks noChangeArrowheads="1"/>
                  </p:cNvSpPr>
                  <p:nvPr/>
                </p:nvSpPr>
                <p:spPr bwMode="auto">
                  <a:xfrm>
                    <a:off x="2845" y="3156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1" name="Oval 2525"/>
                  <p:cNvSpPr>
                    <a:spLocks noChangeArrowheads="1"/>
                  </p:cNvSpPr>
                  <p:nvPr/>
                </p:nvSpPr>
                <p:spPr bwMode="auto">
                  <a:xfrm>
                    <a:off x="2858" y="315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2" name="Oval 2526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315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3" name="Oval 2527"/>
                  <p:cNvSpPr>
                    <a:spLocks noChangeArrowheads="1"/>
                  </p:cNvSpPr>
                  <p:nvPr/>
                </p:nvSpPr>
                <p:spPr bwMode="auto">
                  <a:xfrm>
                    <a:off x="2881" y="315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4" name="Oval 2528"/>
                  <p:cNvSpPr>
                    <a:spLocks noChangeArrowheads="1"/>
                  </p:cNvSpPr>
                  <p:nvPr/>
                </p:nvSpPr>
                <p:spPr bwMode="auto">
                  <a:xfrm>
                    <a:off x="2891" y="316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5" name="Oval 2529"/>
                  <p:cNvSpPr>
                    <a:spLocks noChangeArrowheads="1"/>
                  </p:cNvSpPr>
                  <p:nvPr/>
                </p:nvSpPr>
                <p:spPr bwMode="auto">
                  <a:xfrm>
                    <a:off x="2900" y="316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6" name="Oval 2530"/>
                  <p:cNvSpPr>
                    <a:spLocks noChangeArrowheads="1"/>
                  </p:cNvSpPr>
                  <p:nvPr/>
                </p:nvSpPr>
                <p:spPr bwMode="auto">
                  <a:xfrm>
                    <a:off x="2908" y="317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7" name="Oval 2531"/>
                  <p:cNvSpPr>
                    <a:spLocks noChangeArrowheads="1"/>
                  </p:cNvSpPr>
                  <p:nvPr/>
                </p:nvSpPr>
                <p:spPr bwMode="auto">
                  <a:xfrm>
                    <a:off x="2916" y="318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8" name="Oval 2532"/>
                  <p:cNvSpPr>
                    <a:spLocks noChangeArrowheads="1"/>
                  </p:cNvSpPr>
                  <p:nvPr/>
                </p:nvSpPr>
                <p:spPr bwMode="auto">
                  <a:xfrm>
                    <a:off x="2931" y="318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89" name="Oval 2533"/>
                  <p:cNvSpPr>
                    <a:spLocks noChangeArrowheads="1"/>
                  </p:cNvSpPr>
                  <p:nvPr/>
                </p:nvSpPr>
                <p:spPr bwMode="auto">
                  <a:xfrm>
                    <a:off x="2944" y="318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0" name="Oval 2534"/>
                  <p:cNvSpPr>
                    <a:spLocks noChangeArrowheads="1"/>
                  </p:cNvSpPr>
                  <p:nvPr/>
                </p:nvSpPr>
                <p:spPr bwMode="auto">
                  <a:xfrm>
                    <a:off x="2956" y="318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1" name="Oval 2535"/>
                  <p:cNvSpPr>
                    <a:spLocks noChangeArrowheads="1"/>
                  </p:cNvSpPr>
                  <p:nvPr/>
                </p:nvSpPr>
                <p:spPr bwMode="auto">
                  <a:xfrm>
                    <a:off x="2967" y="319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2" name="Oval 2536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320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3" name="Oval 2537"/>
                  <p:cNvSpPr>
                    <a:spLocks noChangeArrowheads="1"/>
                  </p:cNvSpPr>
                  <p:nvPr/>
                </p:nvSpPr>
                <p:spPr bwMode="auto">
                  <a:xfrm>
                    <a:off x="2985" y="3196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4" name="Oval 2538"/>
                  <p:cNvSpPr>
                    <a:spLocks noChangeArrowheads="1"/>
                  </p:cNvSpPr>
                  <p:nvPr/>
                </p:nvSpPr>
                <p:spPr bwMode="auto">
                  <a:xfrm>
                    <a:off x="2994" y="3194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5" name="Oval 2539"/>
                  <p:cNvSpPr>
                    <a:spLocks noChangeArrowheads="1"/>
                  </p:cNvSpPr>
                  <p:nvPr/>
                </p:nvSpPr>
                <p:spPr bwMode="auto">
                  <a:xfrm>
                    <a:off x="3002" y="319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6" name="Oval 2540"/>
                  <p:cNvSpPr>
                    <a:spLocks noChangeArrowheads="1"/>
                  </p:cNvSpPr>
                  <p:nvPr/>
                </p:nvSpPr>
                <p:spPr bwMode="auto">
                  <a:xfrm>
                    <a:off x="3017" y="320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7" name="Oval 2541"/>
                  <p:cNvSpPr>
                    <a:spLocks noChangeArrowheads="1"/>
                  </p:cNvSpPr>
                  <p:nvPr/>
                </p:nvSpPr>
                <p:spPr bwMode="auto">
                  <a:xfrm>
                    <a:off x="3029" y="3201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8" name="Oval 2542"/>
                  <p:cNvSpPr>
                    <a:spLocks noChangeArrowheads="1"/>
                  </p:cNvSpPr>
                  <p:nvPr/>
                </p:nvSpPr>
                <p:spPr bwMode="auto">
                  <a:xfrm>
                    <a:off x="3041" y="320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99" name="Oval 2543"/>
                  <p:cNvSpPr>
                    <a:spLocks noChangeArrowheads="1"/>
                  </p:cNvSpPr>
                  <p:nvPr/>
                </p:nvSpPr>
                <p:spPr bwMode="auto">
                  <a:xfrm>
                    <a:off x="3052" y="319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0" name="Oval 2544"/>
                  <p:cNvSpPr>
                    <a:spLocks noChangeArrowheads="1"/>
                  </p:cNvSpPr>
                  <p:nvPr/>
                </p:nvSpPr>
                <p:spPr bwMode="auto">
                  <a:xfrm>
                    <a:off x="306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1" name="Oval 2545"/>
                  <p:cNvSpPr>
                    <a:spLocks noChangeArrowheads="1"/>
                  </p:cNvSpPr>
                  <p:nvPr/>
                </p:nvSpPr>
                <p:spPr bwMode="auto">
                  <a:xfrm>
                    <a:off x="3071" y="320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2" name="Oval 2546"/>
                  <p:cNvSpPr>
                    <a:spLocks noChangeArrowheads="1"/>
                  </p:cNvSpPr>
                  <p:nvPr/>
                </p:nvSpPr>
                <p:spPr bwMode="auto">
                  <a:xfrm>
                    <a:off x="3080" y="319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3" name="Oval 2547"/>
                  <p:cNvSpPr>
                    <a:spLocks noChangeArrowheads="1"/>
                  </p:cNvSpPr>
                  <p:nvPr/>
                </p:nvSpPr>
                <p:spPr bwMode="auto">
                  <a:xfrm>
                    <a:off x="3088" y="319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4" name="Oval 2548"/>
                  <p:cNvSpPr>
                    <a:spLocks noChangeArrowheads="1"/>
                  </p:cNvSpPr>
                  <p:nvPr/>
                </p:nvSpPr>
                <p:spPr bwMode="auto">
                  <a:xfrm>
                    <a:off x="3102" y="320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5" name="Oval 2549"/>
                  <p:cNvSpPr>
                    <a:spLocks noChangeArrowheads="1"/>
                  </p:cNvSpPr>
                  <p:nvPr/>
                </p:nvSpPr>
                <p:spPr bwMode="auto">
                  <a:xfrm>
                    <a:off x="3115" y="320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6" name="Oval 2550"/>
                  <p:cNvSpPr>
                    <a:spLocks noChangeArrowheads="1"/>
                  </p:cNvSpPr>
                  <p:nvPr/>
                </p:nvSpPr>
                <p:spPr bwMode="auto">
                  <a:xfrm>
                    <a:off x="3127" y="320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7" name="Oval 2551"/>
                  <p:cNvSpPr>
                    <a:spLocks noChangeArrowheads="1"/>
                  </p:cNvSpPr>
                  <p:nvPr/>
                </p:nvSpPr>
                <p:spPr bwMode="auto">
                  <a:xfrm>
                    <a:off x="3138" y="320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8" name="Oval 2552"/>
                  <p:cNvSpPr>
                    <a:spLocks noChangeArrowheads="1"/>
                  </p:cNvSpPr>
                  <p:nvPr/>
                </p:nvSpPr>
                <p:spPr bwMode="auto">
                  <a:xfrm>
                    <a:off x="3148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09" name="Oval 2553"/>
                  <p:cNvSpPr>
                    <a:spLocks noChangeArrowheads="1"/>
                  </p:cNvSpPr>
                  <p:nvPr/>
                </p:nvSpPr>
                <p:spPr bwMode="auto">
                  <a:xfrm>
                    <a:off x="3157" y="320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0" name="Oval 2554"/>
                  <p:cNvSpPr>
                    <a:spLocks noChangeArrowheads="1"/>
                  </p:cNvSpPr>
                  <p:nvPr/>
                </p:nvSpPr>
                <p:spPr bwMode="auto">
                  <a:xfrm>
                    <a:off x="3165" y="319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1" name="Oval 2555"/>
                  <p:cNvSpPr>
                    <a:spLocks noChangeArrowheads="1"/>
                  </p:cNvSpPr>
                  <p:nvPr/>
                </p:nvSpPr>
                <p:spPr bwMode="auto">
                  <a:xfrm>
                    <a:off x="3173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2" name="Oval 2556"/>
                  <p:cNvSpPr>
                    <a:spLocks noChangeArrowheads="1"/>
                  </p:cNvSpPr>
                  <p:nvPr/>
                </p:nvSpPr>
                <p:spPr bwMode="auto">
                  <a:xfrm>
                    <a:off x="3188" y="320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3" name="Oval 2557"/>
                  <p:cNvSpPr>
                    <a:spLocks noChangeArrowheads="1"/>
                  </p:cNvSpPr>
                  <p:nvPr/>
                </p:nvSpPr>
                <p:spPr bwMode="auto">
                  <a:xfrm>
                    <a:off x="3201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4" name="Oval 2558"/>
                  <p:cNvSpPr>
                    <a:spLocks noChangeArrowheads="1"/>
                  </p:cNvSpPr>
                  <p:nvPr/>
                </p:nvSpPr>
                <p:spPr bwMode="auto">
                  <a:xfrm>
                    <a:off x="3213" y="3202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5" name="Oval 2559"/>
                  <p:cNvSpPr>
                    <a:spLocks noChangeArrowheads="1"/>
                  </p:cNvSpPr>
                  <p:nvPr/>
                </p:nvSpPr>
                <p:spPr bwMode="auto">
                  <a:xfrm>
                    <a:off x="3223" y="320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6" name="Oval 2560"/>
                  <p:cNvSpPr>
                    <a:spLocks noChangeArrowheads="1"/>
                  </p:cNvSpPr>
                  <p:nvPr/>
                </p:nvSpPr>
                <p:spPr bwMode="auto">
                  <a:xfrm>
                    <a:off x="3233" y="3206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7" name="Oval 2561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320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8" name="Oval 2562"/>
                  <p:cNvSpPr>
                    <a:spLocks noChangeArrowheads="1"/>
                  </p:cNvSpPr>
                  <p:nvPr/>
                </p:nvSpPr>
                <p:spPr bwMode="auto">
                  <a:xfrm>
                    <a:off x="3251" y="320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19" name="Oval 2563"/>
                  <p:cNvSpPr>
                    <a:spLocks noChangeArrowheads="1"/>
                  </p:cNvSpPr>
                  <p:nvPr/>
                </p:nvSpPr>
                <p:spPr bwMode="auto">
                  <a:xfrm>
                    <a:off x="3259" y="320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0" name="Oval 2564"/>
                  <p:cNvSpPr>
                    <a:spLocks noChangeArrowheads="1"/>
                  </p:cNvSpPr>
                  <p:nvPr/>
                </p:nvSpPr>
                <p:spPr bwMode="auto">
                  <a:xfrm>
                    <a:off x="3274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1" name="Oval 2565"/>
                  <p:cNvSpPr>
                    <a:spLocks noChangeArrowheads="1"/>
                  </p:cNvSpPr>
                  <p:nvPr/>
                </p:nvSpPr>
                <p:spPr bwMode="auto">
                  <a:xfrm>
                    <a:off x="3287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2" name="Oval 2566"/>
                  <p:cNvSpPr>
                    <a:spLocks noChangeArrowheads="1"/>
                  </p:cNvSpPr>
                  <p:nvPr/>
                </p:nvSpPr>
                <p:spPr bwMode="auto">
                  <a:xfrm>
                    <a:off x="3298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3" name="Oval 2567"/>
                  <p:cNvSpPr>
                    <a:spLocks noChangeArrowheads="1"/>
                  </p:cNvSpPr>
                  <p:nvPr/>
                </p:nvSpPr>
                <p:spPr bwMode="auto">
                  <a:xfrm>
                    <a:off x="3309" y="320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4" name="Oval 2568"/>
                  <p:cNvSpPr>
                    <a:spLocks noChangeArrowheads="1"/>
                  </p:cNvSpPr>
                  <p:nvPr/>
                </p:nvSpPr>
                <p:spPr bwMode="auto">
                  <a:xfrm>
                    <a:off x="3319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5" name="Oval 2569"/>
                  <p:cNvSpPr>
                    <a:spLocks noChangeArrowheads="1"/>
                  </p:cNvSpPr>
                  <p:nvPr/>
                </p:nvSpPr>
                <p:spPr bwMode="auto">
                  <a:xfrm>
                    <a:off x="3328" y="320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6" name="Oval 2570"/>
                  <p:cNvSpPr>
                    <a:spLocks noChangeArrowheads="1"/>
                  </p:cNvSpPr>
                  <p:nvPr/>
                </p:nvSpPr>
                <p:spPr bwMode="auto">
                  <a:xfrm>
                    <a:off x="3337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7" name="Oval 2571"/>
                  <p:cNvSpPr>
                    <a:spLocks noChangeArrowheads="1"/>
                  </p:cNvSpPr>
                  <p:nvPr/>
                </p:nvSpPr>
                <p:spPr bwMode="auto">
                  <a:xfrm>
                    <a:off x="3345" y="3202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8" name="Oval 2572"/>
                  <p:cNvSpPr>
                    <a:spLocks noChangeArrowheads="1"/>
                  </p:cNvSpPr>
                  <p:nvPr/>
                </p:nvSpPr>
                <p:spPr bwMode="auto">
                  <a:xfrm>
                    <a:off x="3359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29" name="Oval 2573"/>
                  <p:cNvSpPr>
                    <a:spLocks noChangeArrowheads="1"/>
                  </p:cNvSpPr>
                  <p:nvPr/>
                </p:nvSpPr>
                <p:spPr bwMode="auto">
                  <a:xfrm>
                    <a:off x="3372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0" name="Oval 2574"/>
                  <p:cNvSpPr>
                    <a:spLocks noChangeArrowheads="1"/>
                  </p:cNvSpPr>
                  <p:nvPr/>
                </p:nvSpPr>
                <p:spPr bwMode="auto">
                  <a:xfrm>
                    <a:off x="3384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1" name="Oval 2575"/>
                  <p:cNvSpPr>
                    <a:spLocks noChangeArrowheads="1"/>
                  </p:cNvSpPr>
                  <p:nvPr/>
                </p:nvSpPr>
                <p:spPr bwMode="auto">
                  <a:xfrm>
                    <a:off x="3395" y="3204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7833" name="Group 2777"/>
                <p:cNvGrpSpPr>
                  <a:grpSpLocks/>
                </p:cNvGrpSpPr>
                <p:nvPr/>
              </p:nvGrpSpPr>
              <p:grpSpPr bwMode="auto">
                <a:xfrm>
                  <a:off x="2315" y="2965"/>
                  <a:ext cx="1720" cy="250"/>
                  <a:chOff x="2315" y="2965"/>
                  <a:chExt cx="1720" cy="250"/>
                </a:xfrm>
              </p:grpSpPr>
              <p:sp>
                <p:nvSpPr>
                  <p:cNvPr id="47633" name="Oval 2577"/>
                  <p:cNvSpPr>
                    <a:spLocks noChangeArrowheads="1"/>
                  </p:cNvSpPr>
                  <p:nvPr/>
                </p:nvSpPr>
                <p:spPr bwMode="auto">
                  <a:xfrm>
                    <a:off x="3405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4" name="Oval 2578"/>
                  <p:cNvSpPr>
                    <a:spLocks noChangeArrowheads="1"/>
                  </p:cNvSpPr>
                  <p:nvPr/>
                </p:nvSpPr>
                <p:spPr bwMode="auto">
                  <a:xfrm>
                    <a:off x="3414" y="320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5" name="Oval 2579"/>
                  <p:cNvSpPr>
                    <a:spLocks noChangeArrowheads="1"/>
                  </p:cNvSpPr>
                  <p:nvPr/>
                </p:nvSpPr>
                <p:spPr bwMode="auto">
                  <a:xfrm>
                    <a:off x="3422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6" name="Oval 2580"/>
                  <p:cNvSpPr>
                    <a:spLocks noChangeArrowheads="1"/>
                  </p:cNvSpPr>
                  <p:nvPr/>
                </p:nvSpPr>
                <p:spPr bwMode="auto">
                  <a:xfrm>
                    <a:off x="3430" y="3201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7" name="Oval 2581"/>
                  <p:cNvSpPr>
                    <a:spLocks noChangeArrowheads="1"/>
                  </p:cNvSpPr>
                  <p:nvPr/>
                </p:nvSpPr>
                <p:spPr bwMode="auto">
                  <a:xfrm>
                    <a:off x="3445" y="3202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8" name="Oval 2582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39" name="Oval 2583"/>
                  <p:cNvSpPr>
                    <a:spLocks noChangeArrowheads="1"/>
                  </p:cNvSpPr>
                  <p:nvPr/>
                </p:nvSpPr>
                <p:spPr bwMode="auto">
                  <a:xfrm>
                    <a:off x="3470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0" name="Oval 2584"/>
                  <p:cNvSpPr>
                    <a:spLocks noChangeArrowheads="1"/>
                  </p:cNvSpPr>
                  <p:nvPr/>
                </p:nvSpPr>
                <p:spPr bwMode="auto">
                  <a:xfrm>
                    <a:off x="3480" y="320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1" name="Oval 2585"/>
                  <p:cNvSpPr>
                    <a:spLocks noChangeArrowheads="1"/>
                  </p:cNvSpPr>
                  <p:nvPr/>
                </p:nvSpPr>
                <p:spPr bwMode="auto">
                  <a:xfrm>
                    <a:off x="3490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2" name="Oval 2586"/>
                  <p:cNvSpPr>
                    <a:spLocks noChangeArrowheads="1"/>
                  </p:cNvSpPr>
                  <p:nvPr/>
                </p:nvSpPr>
                <p:spPr bwMode="auto">
                  <a:xfrm>
                    <a:off x="3500" y="320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3" name="Oval 2587"/>
                  <p:cNvSpPr>
                    <a:spLocks noChangeArrowheads="1"/>
                  </p:cNvSpPr>
                  <p:nvPr/>
                </p:nvSpPr>
                <p:spPr bwMode="auto">
                  <a:xfrm>
                    <a:off x="3508" y="320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4" name="Oval 2588"/>
                  <p:cNvSpPr>
                    <a:spLocks noChangeArrowheads="1"/>
                  </p:cNvSpPr>
                  <p:nvPr/>
                </p:nvSpPr>
                <p:spPr bwMode="auto">
                  <a:xfrm>
                    <a:off x="3516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5" name="Oval 2589"/>
                  <p:cNvSpPr>
                    <a:spLocks noChangeArrowheads="1"/>
                  </p:cNvSpPr>
                  <p:nvPr/>
                </p:nvSpPr>
                <p:spPr bwMode="auto">
                  <a:xfrm>
                    <a:off x="3530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6" name="Oval 2590"/>
                  <p:cNvSpPr>
                    <a:spLocks noChangeArrowheads="1"/>
                  </p:cNvSpPr>
                  <p:nvPr/>
                </p:nvSpPr>
                <p:spPr bwMode="auto">
                  <a:xfrm>
                    <a:off x="3544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7" name="Oval 2591"/>
                  <p:cNvSpPr>
                    <a:spLocks noChangeArrowheads="1"/>
                  </p:cNvSpPr>
                  <p:nvPr/>
                </p:nvSpPr>
                <p:spPr bwMode="auto">
                  <a:xfrm>
                    <a:off x="3555" y="320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8" name="Oval 2592"/>
                  <p:cNvSpPr>
                    <a:spLocks noChangeArrowheads="1"/>
                  </p:cNvSpPr>
                  <p:nvPr/>
                </p:nvSpPr>
                <p:spPr bwMode="auto">
                  <a:xfrm>
                    <a:off x="3566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49" name="Oval 2593"/>
                  <p:cNvSpPr>
                    <a:spLocks noChangeArrowheads="1"/>
                  </p:cNvSpPr>
                  <p:nvPr/>
                </p:nvSpPr>
                <p:spPr bwMode="auto">
                  <a:xfrm>
                    <a:off x="3576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0" name="Oval 2594"/>
                  <p:cNvSpPr>
                    <a:spLocks noChangeArrowheads="1"/>
                  </p:cNvSpPr>
                  <p:nvPr/>
                </p:nvSpPr>
                <p:spPr bwMode="auto">
                  <a:xfrm>
                    <a:off x="3585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1" name="Oval 2595"/>
                  <p:cNvSpPr>
                    <a:spLocks noChangeArrowheads="1"/>
                  </p:cNvSpPr>
                  <p:nvPr/>
                </p:nvSpPr>
                <p:spPr bwMode="auto">
                  <a:xfrm>
                    <a:off x="3594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2" name="Oval 2596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3" name="Oval 2597"/>
                  <p:cNvSpPr>
                    <a:spLocks noChangeArrowheads="1"/>
                  </p:cNvSpPr>
                  <p:nvPr/>
                </p:nvSpPr>
                <p:spPr bwMode="auto">
                  <a:xfrm>
                    <a:off x="3616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4" name="Oval 2598"/>
                  <p:cNvSpPr>
                    <a:spLocks noChangeArrowheads="1"/>
                  </p:cNvSpPr>
                  <p:nvPr/>
                </p:nvSpPr>
                <p:spPr bwMode="auto">
                  <a:xfrm>
                    <a:off x="3629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5" name="Oval 2599"/>
                  <p:cNvSpPr>
                    <a:spLocks noChangeArrowheads="1"/>
                  </p:cNvSpPr>
                  <p:nvPr/>
                </p:nvSpPr>
                <p:spPr bwMode="auto">
                  <a:xfrm>
                    <a:off x="3641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6" name="Oval 2600"/>
                  <p:cNvSpPr>
                    <a:spLocks noChangeArrowheads="1"/>
                  </p:cNvSpPr>
                  <p:nvPr/>
                </p:nvSpPr>
                <p:spPr bwMode="auto">
                  <a:xfrm>
                    <a:off x="3652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7" name="Oval 2601"/>
                  <p:cNvSpPr>
                    <a:spLocks noChangeArrowheads="1"/>
                  </p:cNvSpPr>
                  <p:nvPr/>
                </p:nvSpPr>
                <p:spPr bwMode="auto">
                  <a:xfrm>
                    <a:off x="3661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8" name="Oval 2602"/>
                  <p:cNvSpPr>
                    <a:spLocks noChangeArrowheads="1"/>
                  </p:cNvSpPr>
                  <p:nvPr/>
                </p:nvSpPr>
                <p:spPr bwMode="auto">
                  <a:xfrm>
                    <a:off x="3671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59" name="Oval 260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0" name="Oval 2604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1" name="Oval 2605"/>
                  <p:cNvSpPr>
                    <a:spLocks noChangeArrowheads="1"/>
                  </p:cNvSpPr>
                  <p:nvPr/>
                </p:nvSpPr>
                <p:spPr bwMode="auto">
                  <a:xfrm>
                    <a:off x="370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2" name="Oval 2606"/>
                  <p:cNvSpPr>
                    <a:spLocks noChangeArrowheads="1"/>
                  </p:cNvSpPr>
                  <p:nvPr/>
                </p:nvSpPr>
                <p:spPr bwMode="auto">
                  <a:xfrm>
                    <a:off x="3715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3" name="Oval 2607"/>
                  <p:cNvSpPr>
                    <a:spLocks noChangeArrowheads="1"/>
                  </p:cNvSpPr>
                  <p:nvPr/>
                </p:nvSpPr>
                <p:spPr bwMode="auto">
                  <a:xfrm>
                    <a:off x="3727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4" name="Oval 2608"/>
                  <p:cNvSpPr>
                    <a:spLocks noChangeArrowheads="1"/>
                  </p:cNvSpPr>
                  <p:nvPr/>
                </p:nvSpPr>
                <p:spPr bwMode="auto">
                  <a:xfrm>
                    <a:off x="3737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5" name="Oval 2609"/>
                  <p:cNvSpPr>
                    <a:spLocks noChangeArrowheads="1"/>
                  </p:cNvSpPr>
                  <p:nvPr/>
                </p:nvSpPr>
                <p:spPr bwMode="auto">
                  <a:xfrm>
                    <a:off x="3747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6" name="Oval 2610"/>
                  <p:cNvSpPr>
                    <a:spLocks noChangeArrowheads="1"/>
                  </p:cNvSpPr>
                  <p:nvPr/>
                </p:nvSpPr>
                <p:spPr bwMode="auto">
                  <a:xfrm>
                    <a:off x="3756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7" name="Oval 2611"/>
                  <p:cNvSpPr>
                    <a:spLocks noChangeArrowheads="1"/>
                  </p:cNvSpPr>
                  <p:nvPr/>
                </p:nvSpPr>
                <p:spPr bwMode="auto">
                  <a:xfrm>
                    <a:off x="3765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8" name="Oval 2612"/>
                  <p:cNvSpPr>
                    <a:spLocks noChangeArrowheads="1"/>
                  </p:cNvSpPr>
                  <p:nvPr/>
                </p:nvSpPr>
                <p:spPr bwMode="auto">
                  <a:xfrm>
                    <a:off x="3773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69" name="Oval 2613"/>
                  <p:cNvSpPr>
                    <a:spLocks noChangeArrowheads="1"/>
                  </p:cNvSpPr>
                  <p:nvPr/>
                </p:nvSpPr>
                <p:spPr bwMode="auto">
                  <a:xfrm>
                    <a:off x="3787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0" name="Oval 2614"/>
                  <p:cNvSpPr>
                    <a:spLocks noChangeArrowheads="1"/>
                  </p:cNvSpPr>
                  <p:nvPr/>
                </p:nvSpPr>
                <p:spPr bwMode="auto">
                  <a:xfrm>
                    <a:off x="3800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1" name="Oval 2615"/>
                  <p:cNvSpPr>
                    <a:spLocks noChangeArrowheads="1"/>
                  </p:cNvSpPr>
                  <p:nvPr/>
                </p:nvSpPr>
                <p:spPr bwMode="auto">
                  <a:xfrm>
                    <a:off x="3812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2" name="Oval 2616"/>
                  <p:cNvSpPr>
                    <a:spLocks noChangeArrowheads="1"/>
                  </p:cNvSpPr>
                  <p:nvPr/>
                </p:nvSpPr>
                <p:spPr bwMode="auto">
                  <a:xfrm>
                    <a:off x="3823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3" name="Oval 2617"/>
                  <p:cNvSpPr>
                    <a:spLocks noChangeArrowheads="1"/>
                  </p:cNvSpPr>
                  <p:nvPr/>
                </p:nvSpPr>
                <p:spPr bwMode="auto">
                  <a:xfrm>
                    <a:off x="3833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4" name="Oval 2618"/>
                  <p:cNvSpPr>
                    <a:spLocks noChangeArrowheads="1"/>
                  </p:cNvSpPr>
                  <p:nvPr/>
                </p:nvSpPr>
                <p:spPr bwMode="auto">
                  <a:xfrm>
                    <a:off x="3842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5" name="Oval 2619"/>
                  <p:cNvSpPr>
                    <a:spLocks noChangeArrowheads="1"/>
                  </p:cNvSpPr>
                  <p:nvPr/>
                </p:nvSpPr>
                <p:spPr bwMode="auto">
                  <a:xfrm>
                    <a:off x="3851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6" name="Oval 2620"/>
                  <p:cNvSpPr>
                    <a:spLocks noChangeArrowheads="1"/>
                  </p:cNvSpPr>
                  <p:nvPr/>
                </p:nvSpPr>
                <p:spPr bwMode="auto">
                  <a:xfrm>
                    <a:off x="3858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7" name="Oval 2621"/>
                  <p:cNvSpPr>
                    <a:spLocks noChangeArrowheads="1"/>
                  </p:cNvSpPr>
                  <p:nvPr/>
                </p:nvSpPr>
                <p:spPr bwMode="auto">
                  <a:xfrm>
                    <a:off x="3873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8" name="Oval 2622"/>
                  <p:cNvSpPr>
                    <a:spLocks noChangeArrowheads="1"/>
                  </p:cNvSpPr>
                  <p:nvPr/>
                </p:nvSpPr>
                <p:spPr bwMode="auto">
                  <a:xfrm>
                    <a:off x="3886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79" name="Oval 2623"/>
                  <p:cNvSpPr>
                    <a:spLocks noChangeArrowheads="1"/>
                  </p:cNvSpPr>
                  <p:nvPr/>
                </p:nvSpPr>
                <p:spPr bwMode="auto">
                  <a:xfrm>
                    <a:off x="3898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0" name="Oval 2624"/>
                  <p:cNvSpPr>
                    <a:spLocks noChangeArrowheads="1"/>
                  </p:cNvSpPr>
                  <p:nvPr/>
                </p:nvSpPr>
                <p:spPr bwMode="auto">
                  <a:xfrm>
                    <a:off x="3909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1" name="Oval 2625"/>
                  <p:cNvSpPr>
                    <a:spLocks noChangeArrowheads="1"/>
                  </p:cNvSpPr>
                  <p:nvPr/>
                </p:nvSpPr>
                <p:spPr bwMode="auto">
                  <a:xfrm>
                    <a:off x="3919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2" name="Oval 2626"/>
                  <p:cNvSpPr>
                    <a:spLocks noChangeArrowheads="1"/>
                  </p:cNvSpPr>
                  <p:nvPr/>
                </p:nvSpPr>
                <p:spPr bwMode="auto">
                  <a:xfrm>
                    <a:off x="3928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3" name="Oval 2627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4" name="Oval 2628"/>
                  <p:cNvSpPr>
                    <a:spLocks noChangeArrowheads="1"/>
                  </p:cNvSpPr>
                  <p:nvPr/>
                </p:nvSpPr>
                <p:spPr bwMode="auto">
                  <a:xfrm>
                    <a:off x="3944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5" name="Oval 2629"/>
                  <p:cNvSpPr>
                    <a:spLocks noChangeArrowheads="1"/>
                  </p:cNvSpPr>
                  <p:nvPr/>
                </p:nvSpPr>
                <p:spPr bwMode="auto">
                  <a:xfrm>
                    <a:off x="3959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6" name="Oval 2630"/>
                  <p:cNvSpPr>
                    <a:spLocks noChangeArrowheads="1"/>
                  </p:cNvSpPr>
                  <p:nvPr/>
                </p:nvSpPr>
                <p:spPr bwMode="auto">
                  <a:xfrm>
                    <a:off x="397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7" name="Oval 2631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8" name="Oval 2632"/>
                  <p:cNvSpPr>
                    <a:spLocks noChangeArrowheads="1"/>
                  </p:cNvSpPr>
                  <p:nvPr/>
                </p:nvSpPr>
                <p:spPr bwMode="auto">
                  <a:xfrm>
                    <a:off x="3994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89" name="Oval 2633"/>
                  <p:cNvSpPr>
                    <a:spLocks noChangeArrowheads="1"/>
                  </p:cNvSpPr>
                  <p:nvPr/>
                </p:nvSpPr>
                <p:spPr bwMode="auto">
                  <a:xfrm>
                    <a:off x="4004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0" name="Oval 2634"/>
                  <p:cNvSpPr>
                    <a:spLocks noChangeArrowheads="1"/>
                  </p:cNvSpPr>
                  <p:nvPr/>
                </p:nvSpPr>
                <p:spPr bwMode="auto">
                  <a:xfrm>
                    <a:off x="4013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1" name="Oval 2635"/>
                  <p:cNvSpPr>
                    <a:spLocks noChangeArrowheads="1"/>
                  </p:cNvSpPr>
                  <p:nvPr/>
                </p:nvSpPr>
                <p:spPr bwMode="auto">
                  <a:xfrm>
                    <a:off x="402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2" name="Line 2636"/>
                  <p:cNvSpPr>
                    <a:spLocks noChangeShapeType="1"/>
                  </p:cNvSpPr>
                  <p:nvPr/>
                </p:nvSpPr>
                <p:spPr bwMode="auto">
                  <a:xfrm>
                    <a:off x="2315" y="302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3" name="Line 2637"/>
                  <p:cNvSpPr>
                    <a:spLocks noChangeShapeType="1"/>
                  </p:cNvSpPr>
                  <p:nvPr/>
                </p:nvSpPr>
                <p:spPr bwMode="auto">
                  <a:xfrm>
                    <a:off x="2315" y="296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4" name="Line 26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22" y="2965"/>
                    <a:ext cx="1" cy="5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5" name="Line 2639"/>
                  <p:cNvSpPr>
                    <a:spLocks noChangeShapeType="1"/>
                  </p:cNvSpPr>
                  <p:nvPr/>
                </p:nvSpPr>
                <p:spPr bwMode="auto">
                  <a:xfrm>
                    <a:off x="2401" y="302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6" name="Line 2640"/>
                  <p:cNvSpPr>
                    <a:spLocks noChangeShapeType="1"/>
                  </p:cNvSpPr>
                  <p:nvPr/>
                </p:nvSpPr>
                <p:spPr bwMode="auto">
                  <a:xfrm>
                    <a:off x="2401" y="29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7" name="Line 26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08" y="2983"/>
                    <a:ext cx="1" cy="4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8" name="Line 2642"/>
                  <p:cNvSpPr>
                    <a:spLocks noChangeShapeType="1"/>
                  </p:cNvSpPr>
                  <p:nvPr/>
                </p:nvSpPr>
                <p:spPr bwMode="auto">
                  <a:xfrm>
                    <a:off x="2451" y="303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99" name="Line 2643"/>
                  <p:cNvSpPr>
                    <a:spLocks noChangeShapeType="1"/>
                  </p:cNvSpPr>
                  <p:nvPr/>
                </p:nvSpPr>
                <p:spPr bwMode="auto">
                  <a:xfrm>
                    <a:off x="2451" y="300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0" name="Line 26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58" y="3001"/>
                    <a:ext cx="1" cy="3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1" name="Line 2645"/>
                  <p:cNvSpPr>
                    <a:spLocks noChangeShapeType="1"/>
                  </p:cNvSpPr>
                  <p:nvPr/>
                </p:nvSpPr>
                <p:spPr bwMode="auto">
                  <a:xfrm>
                    <a:off x="2487" y="304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2" name="Line 2646"/>
                  <p:cNvSpPr>
                    <a:spLocks noChangeShapeType="1"/>
                  </p:cNvSpPr>
                  <p:nvPr/>
                </p:nvSpPr>
                <p:spPr bwMode="auto">
                  <a:xfrm>
                    <a:off x="2487" y="302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3" name="Line 26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3" y="3020"/>
                    <a:ext cx="1" cy="2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4" name="Line 2648"/>
                  <p:cNvSpPr>
                    <a:spLocks noChangeShapeType="1"/>
                  </p:cNvSpPr>
                  <p:nvPr/>
                </p:nvSpPr>
                <p:spPr bwMode="auto">
                  <a:xfrm>
                    <a:off x="2514" y="305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5" name="Line 2649"/>
                  <p:cNvSpPr>
                    <a:spLocks noChangeShapeType="1"/>
                  </p:cNvSpPr>
                  <p:nvPr/>
                </p:nvSpPr>
                <p:spPr bwMode="auto">
                  <a:xfrm>
                    <a:off x="2514" y="302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6" name="Line 26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21" y="3027"/>
                    <a:ext cx="1" cy="2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7" name="Line 2651"/>
                  <p:cNvSpPr>
                    <a:spLocks noChangeShapeType="1"/>
                  </p:cNvSpPr>
                  <p:nvPr/>
                </p:nvSpPr>
                <p:spPr bwMode="auto">
                  <a:xfrm>
                    <a:off x="2537" y="305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8" name="Line 2652"/>
                  <p:cNvSpPr>
                    <a:spLocks noChangeShapeType="1"/>
                  </p:cNvSpPr>
                  <p:nvPr/>
                </p:nvSpPr>
                <p:spPr bwMode="auto">
                  <a:xfrm>
                    <a:off x="2537" y="303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09" name="Line 26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43" y="3030"/>
                    <a:ext cx="1" cy="2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0" name="Line 2654"/>
                  <p:cNvSpPr>
                    <a:spLocks noChangeShapeType="1"/>
                  </p:cNvSpPr>
                  <p:nvPr/>
                </p:nvSpPr>
                <p:spPr bwMode="auto">
                  <a:xfrm>
                    <a:off x="2556" y="307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1" name="Line 2655"/>
                  <p:cNvSpPr>
                    <a:spLocks noChangeShapeType="1"/>
                  </p:cNvSpPr>
                  <p:nvPr/>
                </p:nvSpPr>
                <p:spPr bwMode="auto">
                  <a:xfrm>
                    <a:off x="2556" y="305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2" name="Line 26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62" y="3051"/>
                    <a:ext cx="1" cy="2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3" name="Line 2657"/>
                  <p:cNvSpPr>
                    <a:spLocks noChangeShapeType="1"/>
                  </p:cNvSpPr>
                  <p:nvPr/>
                </p:nvSpPr>
                <p:spPr bwMode="auto">
                  <a:xfrm>
                    <a:off x="2572" y="303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4" name="Line 2658"/>
                  <p:cNvSpPr>
                    <a:spLocks noChangeShapeType="1"/>
                  </p:cNvSpPr>
                  <p:nvPr/>
                </p:nvSpPr>
                <p:spPr bwMode="auto">
                  <a:xfrm>
                    <a:off x="2572" y="301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5" name="Line 26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79" y="3018"/>
                    <a:ext cx="1" cy="2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6" name="Line 2660"/>
                  <p:cNvSpPr>
                    <a:spLocks noChangeShapeType="1"/>
                  </p:cNvSpPr>
                  <p:nvPr/>
                </p:nvSpPr>
                <p:spPr bwMode="auto">
                  <a:xfrm>
                    <a:off x="2587" y="306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7" name="Line 2661"/>
                  <p:cNvSpPr>
                    <a:spLocks noChangeShapeType="1"/>
                  </p:cNvSpPr>
                  <p:nvPr/>
                </p:nvSpPr>
                <p:spPr bwMode="auto">
                  <a:xfrm>
                    <a:off x="2587" y="304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8" name="Line 26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3" y="3047"/>
                    <a:ext cx="1" cy="1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19" name="Line 2663"/>
                  <p:cNvSpPr>
                    <a:spLocks noChangeShapeType="1"/>
                  </p:cNvSpPr>
                  <p:nvPr/>
                </p:nvSpPr>
                <p:spPr bwMode="auto">
                  <a:xfrm>
                    <a:off x="2600" y="305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0" name="Line 2664"/>
                  <p:cNvSpPr>
                    <a:spLocks noChangeShapeType="1"/>
                  </p:cNvSpPr>
                  <p:nvPr/>
                </p:nvSpPr>
                <p:spPr bwMode="auto">
                  <a:xfrm>
                    <a:off x="2600" y="304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1" name="Line 26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6" y="3040"/>
                    <a:ext cx="1" cy="1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2" name="Line 2666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305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3" name="Line 2667"/>
                  <p:cNvSpPr>
                    <a:spLocks noChangeShapeType="1"/>
                  </p:cNvSpPr>
                  <p:nvPr/>
                </p:nvSpPr>
                <p:spPr bwMode="auto">
                  <a:xfrm>
                    <a:off x="2612" y="303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4" name="Line 26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18" y="3039"/>
                    <a:ext cx="1" cy="1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5" name="Line 2669"/>
                  <p:cNvSpPr>
                    <a:spLocks noChangeShapeType="1"/>
                  </p:cNvSpPr>
                  <p:nvPr/>
                </p:nvSpPr>
                <p:spPr bwMode="auto">
                  <a:xfrm>
                    <a:off x="2622" y="305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6" name="Line 2670"/>
                  <p:cNvSpPr>
                    <a:spLocks noChangeShapeType="1"/>
                  </p:cNvSpPr>
                  <p:nvPr/>
                </p:nvSpPr>
                <p:spPr bwMode="auto">
                  <a:xfrm>
                    <a:off x="2622" y="3041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7" name="Line 26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29" y="3041"/>
                    <a:ext cx="1" cy="1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8" name="Line 2672"/>
                  <p:cNvSpPr>
                    <a:spLocks noChangeShapeType="1"/>
                  </p:cNvSpPr>
                  <p:nvPr/>
                </p:nvSpPr>
                <p:spPr bwMode="auto">
                  <a:xfrm>
                    <a:off x="2632" y="307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29" name="Line 2673"/>
                  <p:cNvSpPr>
                    <a:spLocks noChangeShapeType="1"/>
                  </p:cNvSpPr>
                  <p:nvPr/>
                </p:nvSpPr>
                <p:spPr bwMode="auto">
                  <a:xfrm>
                    <a:off x="2632" y="306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0" name="Line 26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39" y="3062"/>
                    <a:ext cx="1" cy="1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1" name="Line 2675"/>
                  <p:cNvSpPr>
                    <a:spLocks noChangeShapeType="1"/>
                  </p:cNvSpPr>
                  <p:nvPr/>
                </p:nvSpPr>
                <p:spPr bwMode="auto">
                  <a:xfrm>
                    <a:off x="2642" y="306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2" name="Line 2676"/>
                  <p:cNvSpPr>
                    <a:spLocks noChangeShapeType="1"/>
                  </p:cNvSpPr>
                  <p:nvPr/>
                </p:nvSpPr>
                <p:spPr bwMode="auto">
                  <a:xfrm>
                    <a:off x="2642" y="304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3" name="Line 26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48" y="3046"/>
                    <a:ext cx="1" cy="1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4" name="Line 2678"/>
                  <p:cNvSpPr>
                    <a:spLocks noChangeShapeType="1"/>
                  </p:cNvSpPr>
                  <p:nvPr/>
                </p:nvSpPr>
                <p:spPr bwMode="auto">
                  <a:xfrm>
                    <a:off x="2650" y="304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5" name="Line 2679"/>
                  <p:cNvSpPr>
                    <a:spLocks noChangeShapeType="1"/>
                  </p:cNvSpPr>
                  <p:nvPr/>
                </p:nvSpPr>
                <p:spPr bwMode="auto">
                  <a:xfrm>
                    <a:off x="2650" y="303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6" name="Line 26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57" y="3031"/>
                    <a:ext cx="1" cy="1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7" name="Line 2681"/>
                  <p:cNvSpPr>
                    <a:spLocks noChangeShapeType="1"/>
                  </p:cNvSpPr>
                  <p:nvPr/>
                </p:nvSpPr>
                <p:spPr bwMode="auto">
                  <a:xfrm>
                    <a:off x="2658" y="30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8" name="Line 2682"/>
                  <p:cNvSpPr>
                    <a:spLocks noChangeShapeType="1"/>
                  </p:cNvSpPr>
                  <p:nvPr/>
                </p:nvSpPr>
                <p:spPr bwMode="auto">
                  <a:xfrm>
                    <a:off x="2658" y="306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39" name="Line 26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64" y="3067"/>
                    <a:ext cx="1" cy="1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0" name="Line 2684"/>
                  <p:cNvSpPr>
                    <a:spLocks noChangeShapeType="1"/>
                  </p:cNvSpPr>
                  <p:nvPr/>
                </p:nvSpPr>
                <p:spPr bwMode="auto">
                  <a:xfrm>
                    <a:off x="2672" y="308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1" name="Line 2685"/>
                  <p:cNvSpPr>
                    <a:spLocks noChangeShapeType="1"/>
                  </p:cNvSpPr>
                  <p:nvPr/>
                </p:nvSpPr>
                <p:spPr bwMode="auto">
                  <a:xfrm>
                    <a:off x="2672" y="307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2" name="Line 26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9" y="3073"/>
                    <a:ext cx="1" cy="1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3" name="Line 2687"/>
                  <p:cNvSpPr>
                    <a:spLocks noChangeShapeType="1"/>
                  </p:cNvSpPr>
                  <p:nvPr/>
                </p:nvSpPr>
                <p:spPr bwMode="auto">
                  <a:xfrm>
                    <a:off x="2686" y="308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4" name="Line 2688"/>
                  <p:cNvSpPr>
                    <a:spLocks noChangeShapeType="1"/>
                  </p:cNvSpPr>
                  <p:nvPr/>
                </p:nvSpPr>
                <p:spPr bwMode="auto">
                  <a:xfrm>
                    <a:off x="2686" y="307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5" name="Line 26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92" y="3070"/>
                    <a:ext cx="1" cy="1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6" name="Line 2690"/>
                  <p:cNvSpPr>
                    <a:spLocks noChangeShapeType="1"/>
                  </p:cNvSpPr>
                  <p:nvPr/>
                </p:nvSpPr>
                <p:spPr bwMode="auto">
                  <a:xfrm>
                    <a:off x="2697" y="309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7" name="Line 2691"/>
                  <p:cNvSpPr>
                    <a:spLocks noChangeShapeType="1"/>
                  </p:cNvSpPr>
                  <p:nvPr/>
                </p:nvSpPr>
                <p:spPr bwMode="auto">
                  <a:xfrm>
                    <a:off x="2697" y="307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8" name="Line 26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04" y="3078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49" name="Line 2693"/>
                  <p:cNvSpPr>
                    <a:spLocks noChangeShapeType="1"/>
                  </p:cNvSpPr>
                  <p:nvPr/>
                </p:nvSpPr>
                <p:spPr bwMode="auto">
                  <a:xfrm>
                    <a:off x="2708" y="308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0" name="Line 2694"/>
                  <p:cNvSpPr>
                    <a:spLocks noChangeShapeType="1"/>
                  </p:cNvSpPr>
                  <p:nvPr/>
                </p:nvSpPr>
                <p:spPr bwMode="auto">
                  <a:xfrm>
                    <a:off x="2708" y="307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1" name="Line 26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15" y="3075"/>
                    <a:ext cx="1" cy="1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2" name="Line 2696"/>
                  <p:cNvSpPr>
                    <a:spLocks noChangeShapeType="1"/>
                  </p:cNvSpPr>
                  <p:nvPr/>
                </p:nvSpPr>
                <p:spPr bwMode="auto">
                  <a:xfrm>
                    <a:off x="2718" y="309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3" name="Line 2697"/>
                  <p:cNvSpPr>
                    <a:spLocks noChangeShapeType="1"/>
                  </p:cNvSpPr>
                  <p:nvPr/>
                </p:nvSpPr>
                <p:spPr bwMode="auto">
                  <a:xfrm>
                    <a:off x="2718" y="308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4" name="Line 26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25" y="3086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5" name="Line 2699"/>
                  <p:cNvSpPr>
                    <a:spLocks noChangeShapeType="1"/>
                  </p:cNvSpPr>
                  <p:nvPr/>
                </p:nvSpPr>
                <p:spPr bwMode="auto">
                  <a:xfrm>
                    <a:off x="2727" y="309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6" name="Line 2700"/>
                  <p:cNvSpPr>
                    <a:spLocks noChangeShapeType="1"/>
                  </p:cNvSpPr>
                  <p:nvPr/>
                </p:nvSpPr>
                <p:spPr bwMode="auto">
                  <a:xfrm>
                    <a:off x="2727" y="307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7" name="Line 27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4" y="3079"/>
                    <a:ext cx="1" cy="1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8" name="Line 2702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309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59" name="Line 2703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308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0" name="Line 27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42" y="3087"/>
                    <a:ext cx="1" cy="1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1" name="Line 2705"/>
                  <p:cNvSpPr>
                    <a:spLocks noChangeShapeType="1"/>
                  </p:cNvSpPr>
                  <p:nvPr/>
                </p:nvSpPr>
                <p:spPr bwMode="auto">
                  <a:xfrm>
                    <a:off x="2744" y="31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2" name="Line 2706"/>
                  <p:cNvSpPr>
                    <a:spLocks noChangeShapeType="1"/>
                  </p:cNvSpPr>
                  <p:nvPr/>
                </p:nvSpPr>
                <p:spPr bwMode="auto">
                  <a:xfrm>
                    <a:off x="2744" y="309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3" name="Line 27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50" y="3096"/>
                    <a:ext cx="1" cy="10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4" name="Line 2708"/>
                  <p:cNvSpPr>
                    <a:spLocks noChangeShapeType="1"/>
                  </p:cNvSpPr>
                  <p:nvPr/>
                </p:nvSpPr>
                <p:spPr bwMode="auto">
                  <a:xfrm>
                    <a:off x="2758" y="31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5" name="Line 2709"/>
                  <p:cNvSpPr>
                    <a:spLocks noChangeShapeType="1"/>
                  </p:cNvSpPr>
                  <p:nvPr/>
                </p:nvSpPr>
                <p:spPr bwMode="auto">
                  <a:xfrm>
                    <a:off x="2758" y="309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6" name="Line 27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65" y="3098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7" name="Line 2711"/>
                  <p:cNvSpPr>
                    <a:spLocks noChangeShapeType="1"/>
                  </p:cNvSpPr>
                  <p:nvPr/>
                </p:nvSpPr>
                <p:spPr bwMode="auto">
                  <a:xfrm>
                    <a:off x="2771" y="310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8" name="Line 2712"/>
                  <p:cNvSpPr>
                    <a:spLocks noChangeShapeType="1"/>
                  </p:cNvSpPr>
                  <p:nvPr/>
                </p:nvSpPr>
                <p:spPr bwMode="auto">
                  <a:xfrm>
                    <a:off x="2771" y="309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69" name="Line 27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78" y="3095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0" name="Line 2714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312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1" name="Line 2715"/>
                  <p:cNvSpPr>
                    <a:spLocks noChangeShapeType="1"/>
                  </p:cNvSpPr>
                  <p:nvPr/>
                </p:nvSpPr>
                <p:spPr bwMode="auto">
                  <a:xfrm>
                    <a:off x="2783" y="311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2" name="Line 27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90" y="3113"/>
                    <a:ext cx="1" cy="9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3" name="Line 2717"/>
                  <p:cNvSpPr>
                    <a:spLocks noChangeShapeType="1"/>
                  </p:cNvSpPr>
                  <p:nvPr/>
                </p:nvSpPr>
                <p:spPr bwMode="auto">
                  <a:xfrm>
                    <a:off x="2794" y="311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4" name="Line 2718"/>
                  <p:cNvSpPr>
                    <a:spLocks noChangeShapeType="1"/>
                  </p:cNvSpPr>
                  <p:nvPr/>
                </p:nvSpPr>
                <p:spPr bwMode="auto">
                  <a:xfrm>
                    <a:off x="2794" y="31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5" name="Line 27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00" y="3107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6" name="Line 2720"/>
                  <p:cNvSpPr>
                    <a:spLocks noChangeShapeType="1"/>
                  </p:cNvSpPr>
                  <p:nvPr/>
                </p:nvSpPr>
                <p:spPr bwMode="auto">
                  <a:xfrm>
                    <a:off x="2804" y="312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7" name="Line 2721"/>
                  <p:cNvSpPr>
                    <a:spLocks noChangeShapeType="1"/>
                  </p:cNvSpPr>
                  <p:nvPr/>
                </p:nvSpPr>
                <p:spPr bwMode="auto">
                  <a:xfrm>
                    <a:off x="2804" y="311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8" name="Line 27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0" y="3112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79" name="Line 2723"/>
                  <p:cNvSpPr>
                    <a:spLocks noChangeShapeType="1"/>
                  </p:cNvSpPr>
                  <p:nvPr/>
                </p:nvSpPr>
                <p:spPr bwMode="auto">
                  <a:xfrm>
                    <a:off x="2813" y="313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0" name="Line 2724"/>
                  <p:cNvSpPr>
                    <a:spLocks noChangeShapeType="1"/>
                  </p:cNvSpPr>
                  <p:nvPr/>
                </p:nvSpPr>
                <p:spPr bwMode="auto">
                  <a:xfrm>
                    <a:off x="2813" y="312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1" name="Line 27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9" y="3127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2" name="Line 2726"/>
                  <p:cNvSpPr>
                    <a:spLocks noChangeShapeType="1"/>
                  </p:cNvSpPr>
                  <p:nvPr/>
                </p:nvSpPr>
                <p:spPr bwMode="auto">
                  <a:xfrm>
                    <a:off x="2821" y="314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3" name="Line 2727"/>
                  <p:cNvSpPr>
                    <a:spLocks noChangeShapeType="1"/>
                  </p:cNvSpPr>
                  <p:nvPr/>
                </p:nvSpPr>
                <p:spPr bwMode="auto">
                  <a:xfrm>
                    <a:off x="2821" y="313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4" name="Line 27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28" y="3138"/>
                    <a:ext cx="1" cy="8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5" name="Line 2729"/>
                  <p:cNvSpPr>
                    <a:spLocks noChangeShapeType="1"/>
                  </p:cNvSpPr>
                  <p:nvPr/>
                </p:nvSpPr>
                <p:spPr bwMode="auto">
                  <a:xfrm>
                    <a:off x="2829" y="314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6" name="Line 2730"/>
                  <p:cNvSpPr>
                    <a:spLocks noChangeShapeType="1"/>
                  </p:cNvSpPr>
                  <p:nvPr/>
                </p:nvSpPr>
                <p:spPr bwMode="auto">
                  <a:xfrm>
                    <a:off x="2829" y="313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7" name="Line 27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6" y="3133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8" name="Line 2732"/>
                  <p:cNvSpPr>
                    <a:spLocks noChangeShapeType="1"/>
                  </p:cNvSpPr>
                  <p:nvPr/>
                </p:nvSpPr>
                <p:spPr bwMode="auto">
                  <a:xfrm>
                    <a:off x="2844" y="316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89" name="Line 2733"/>
                  <p:cNvSpPr>
                    <a:spLocks noChangeShapeType="1"/>
                  </p:cNvSpPr>
                  <p:nvPr/>
                </p:nvSpPr>
                <p:spPr bwMode="auto">
                  <a:xfrm>
                    <a:off x="2844" y="315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0" name="Line 27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51" y="3156"/>
                    <a:ext cx="1" cy="7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1" name="Line 2735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316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2" name="Line 2736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315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3" name="Line 27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63" y="3155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4" name="Line 2738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316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5" name="Line 2739"/>
                  <p:cNvSpPr>
                    <a:spLocks noChangeShapeType="1"/>
                  </p:cNvSpPr>
                  <p:nvPr/>
                </p:nvSpPr>
                <p:spPr bwMode="auto">
                  <a:xfrm>
                    <a:off x="2869" y="315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6" name="Line 27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5" y="3158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7" name="Line 2741"/>
                  <p:cNvSpPr>
                    <a:spLocks noChangeShapeType="1"/>
                  </p:cNvSpPr>
                  <p:nvPr/>
                </p:nvSpPr>
                <p:spPr bwMode="auto">
                  <a:xfrm>
                    <a:off x="2880" y="316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8" name="Line 2742"/>
                  <p:cNvSpPr>
                    <a:spLocks noChangeShapeType="1"/>
                  </p:cNvSpPr>
                  <p:nvPr/>
                </p:nvSpPr>
                <p:spPr bwMode="auto">
                  <a:xfrm>
                    <a:off x="2880" y="315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99" name="Line 27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6" y="3156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0" name="Line 2744"/>
                  <p:cNvSpPr>
                    <a:spLocks noChangeShapeType="1"/>
                  </p:cNvSpPr>
                  <p:nvPr/>
                </p:nvSpPr>
                <p:spPr bwMode="auto">
                  <a:xfrm>
                    <a:off x="2889" y="316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1" name="Line 2745"/>
                  <p:cNvSpPr>
                    <a:spLocks noChangeShapeType="1"/>
                  </p:cNvSpPr>
                  <p:nvPr/>
                </p:nvSpPr>
                <p:spPr bwMode="auto">
                  <a:xfrm>
                    <a:off x="2889" y="316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2" name="Line 27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96" y="3164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3" name="Line 2747"/>
                  <p:cNvSpPr>
                    <a:spLocks noChangeShapeType="1"/>
                  </p:cNvSpPr>
                  <p:nvPr/>
                </p:nvSpPr>
                <p:spPr bwMode="auto">
                  <a:xfrm>
                    <a:off x="2898" y="317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4" name="Line 2748"/>
                  <p:cNvSpPr>
                    <a:spLocks noChangeShapeType="1"/>
                  </p:cNvSpPr>
                  <p:nvPr/>
                </p:nvSpPr>
                <p:spPr bwMode="auto">
                  <a:xfrm>
                    <a:off x="2898" y="316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5" name="Line 27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05" y="3168"/>
                    <a:ext cx="1" cy="6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6" name="Line 2750"/>
                  <p:cNvSpPr>
                    <a:spLocks noChangeShapeType="1"/>
                  </p:cNvSpPr>
                  <p:nvPr/>
                </p:nvSpPr>
                <p:spPr bwMode="auto">
                  <a:xfrm>
                    <a:off x="2907" y="318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7" name="Line 2751"/>
                  <p:cNvSpPr>
                    <a:spLocks noChangeShapeType="1"/>
                  </p:cNvSpPr>
                  <p:nvPr/>
                </p:nvSpPr>
                <p:spPr bwMode="auto">
                  <a:xfrm>
                    <a:off x="2907" y="317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8" name="Line 27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13" y="3176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09" name="Line 2753"/>
                  <p:cNvSpPr>
                    <a:spLocks noChangeShapeType="1"/>
                  </p:cNvSpPr>
                  <p:nvPr/>
                </p:nvSpPr>
                <p:spPr bwMode="auto">
                  <a:xfrm>
                    <a:off x="2915" y="318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0" name="Line 2754"/>
                  <p:cNvSpPr>
                    <a:spLocks noChangeShapeType="1"/>
                  </p:cNvSpPr>
                  <p:nvPr/>
                </p:nvSpPr>
                <p:spPr bwMode="auto">
                  <a:xfrm>
                    <a:off x="2915" y="318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1" name="Line 27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21" y="3184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2" name="Line 2756"/>
                  <p:cNvSpPr>
                    <a:spLocks noChangeShapeType="1"/>
                  </p:cNvSpPr>
                  <p:nvPr/>
                </p:nvSpPr>
                <p:spPr bwMode="auto">
                  <a:xfrm>
                    <a:off x="2930" y="319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3" name="Line 2757"/>
                  <p:cNvSpPr>
                    <a:spLocks noChangeShapeType="1"/>
                  </p:cNvSpPr>
                  <p:nvPr/>
                </p:nvSpPr>
                <p:spPr bwMode="auto">
                  <a:xfrm>
                    <a:off x="2930" y="318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4" name="Line 27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36" y="3185"/>
                    <a:ext cx="1" cy="5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5" name="Line 2759"/>
                  <p:cNvSpPr>
                    <a:spLocks noChangeShapeType="1"/>
                  </p:cNvSpPr>
                  <p:nvPr/>
                </p:nvSpPr>
                <p:spPr bwMode="auto">
                  <a:xfrm>
                    <a:off x="2942" y="319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6" name="Line 2760"/>
                  <p:cNvSpPr>
                    <a:spLocks noChangeShapeType="1"/>
                  </p:cNvSpPr>
                  <p:nvPr/>
                </p:nvSpPr>
                <p:spPr bwMode="auto">
                  <a:xfrm>
                    <a:off x="2942" y="318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7" name="Line 27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9" y="3188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8" name="Line 2762"/>
                  <p:cNvSpPr>
                    <a:spLocks noChangeShapeType="1"/>
                  </p:cNvSpPr>
                  <p:nvPr/>
                </p:nvSpPr>
                <p:spPr bwMode="auto">
                  <a:xfrm>
                    <a:off x="2954" y="319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19" name="Line 2763"/>
                  <p:cNvSpPr>
                    <a:spLocks noChangeShapeType="1"/>
                  </p:cNvSpPr>
                  <p:nvPr/>
                </p:nvSpPr>
                <p:spPr bwMode="auto">
                  <a:xfrm>
                    <a:off x="2954" y="318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0" name="Line 27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61" y="3188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1" name="Line 2765"/>
                  <p:cNvSpPr>
                    <a:spLocks noChangeShapeType="1"/>
                  </p:cNvSpPr>
                  <p:nvPr/>
                </p:nvSpPr>
                <p:spPr bwMode="auto">
                  <a:xfrm>
                    <a:off x="2965" y="319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2" name="Line 2766"/>
                  <p:cNvSpPr>
                    <a:spLocks noChangeShapeType="1"/>
                  </p:cNvSpPr>
                  <p:nvPr/>
                </p:nvSpPr>
                <p:spPr bwMode="auto">
                  <a:xfrm>
                    <a:off x="2965" y="319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3" name="Line 27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72" y="3194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4" name="Line 2768"/>
                  <p:cNvSpPr>
                    <a:spLocks noChangeShapeType="1"/>
                  </p:cNvSpPr>
                  <p:nvPr/>
                </p:nvSpPr>
                <p:spPr bwMode="auto">
                  <a:xfrm>
                    <a:off x="2975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5" name="Line 2769"/>
                  <p:cNvSpPr>
                    <a:spLocks noChangeShapeType="1"/>
                  </p:cNvSpPr>
                  <p:nvPr/>
                </p:nvSpPr>
                <p:spPr bwMode="auto">
                  <a:xfrm>
                    <a:off x="2975" y="320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6" name="Line 27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82" y="3204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7" name="Line 2771"/>
                  <p:cNvSpPr>
                    <a:spLocks noChangeShapeType="1"/>
                  </p:cNvSpPr>
                  <p:nvPr/>
                </p:nvSpPr>
                <p:spPr bwMode="auto">
                  <a:xfrm>
                    <a:off x="2984" y="320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8" name="Line 2772"/>
                  <p:cNvSpPr>
                    <a:spLocks noChangeShapeType="1"/>
                  </p:cNvSpPr>
                  <p:nvPr/>
                </p:nvSpPr>
                <p:spPr bwMode="auto">
                  <a:xfrm>
                    <a:off x="2984" y="319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29" name="Line 27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1" y="3197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0" name="Line 2774"/>
                  <p:cNvSpPr>
                    <a:spLocks noChangeShapeType="1"/>
                  </p:cNvSpPr>
                  <p:nvPr/>
                </p:nvSpPr>
                <p:spPr bwMode="auto">
                  <a:xfrm>
                    <a:off x="2993" y="320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1" name="Line 2775"/>
                  <p:cNvSpPr>
                    <a:spLocks noChangeShapeType="1"/>
                  </p:cNvSpPr>
                  <p:nvPr/>
                </p:nvSpPr>
                <p:spPr bwMode="auto">
                  <a:xfrm>
                    <a:off x="2993" y="319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2" name="Line 27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9" y="3196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8034" name="Group 2978"/>
                <p:cNvGrpSpPr>
                  <a:grpSpLocks/>
                </p:cNvGrpSpPr>
                <p:nvPr/>
              </p:nvGrpSpPr>
              <p:grpSpPr bwMode="auto">
                <a:xfrm>
                  <a:off x="3001" y="3199"/>
                  <a:ext cx="726" cy="14"/>
                  <a:chOff x="3001" y="3199"/>
                  <a:chExt cx="726" cy="14"/>
                </a:xfrm>
              </p:grpSpPr>
              <p:sp>
                <p:nvSpPr>
                  <p:cNvPr id="47834" name="Line 2778"/>
                  <p:cNvSpPr>
                    <a:spLocks noChangeShapeType="1"/>
                  </p:cNvSpPr>
                  <p:nvPr/>
                </p:nvSpPr>
                <p:spPr bwMode="auto">
                  <a:xfrm>
                    <a:off x="3001" y="3203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5" name="Line 2779"/>
                  <p:cNvSpPr>
                    <a:spLocks noChangeShapeType="1"/>
                  </p:cNvSpPr>
                  <p:nvPr/>
                </p:nvSpPr>
                <p:spPr bwMode="auto">
                  <a:xfrm>
                    <a:off x="3001" y="320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6" name="Line 27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07" y="3200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7" name="Line 2781"/>
                  <p:cNvSpPr>
                    <a:spLocks noChangeShapeType="1"/>
                  </p:cNvSpPr>
                  <p:nvPr/>
                </p:nvSpPr>
                <p:spPr bwMode="auto">
                  <a:xfrm>
                    <a:off x="3015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8" name="Line 2782"/>
                  <p:cNvSpPr>
                    <a:spLocks noChangeShapeType="1"/>
                  </p:cNvSpPr>
                  <p:nvPr/>
                </p:nvSpPr>
                <p:spPr bwMode="auto">
                  <a:xfrm>
                    <a:off x="3015" y="320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39" name="Line 27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22" y="3203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0" name="Line 2784"/>
                  <p:cNvSpPr>
                    <a:spLocks noChangeShapeType="1"/>
                  </p:cNvSpPr>
                  <p:nvPr/>
                </p:nvSpPr>
                <p:spPr bwMode="auto">
                  <a:xfrm>
                    <a:off x="3028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1" name="Line 2785"/>
                  <p:cNvSpPr>
                    <a:spLocks noChangeShapeType="1"/>
                  </p:cNvSpPr>
                  <p:nvPr/>
                </p:nvSpPr>
                <p:spPr bwMode="auto">
                  <a:xfrm>
                    <a:off x="3028" y="3203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2" name="Line 27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35" y="3203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3" name="Line 2787"/>
                  <p:cNvSpPr>
                    <a:spLocks noChangeShapeType="1"/>
                  </p:cNvSpPr>
                  <p:nvPr/>
                </p:nvSpPr>
                <p:spPr bwMode="auto">
                  <a:xfrm>
                    <a:off x="3040" y="32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4" name="Line 2788"/>
                  <p:cNvSpPr>
                    <a:spLocks noChangeShapeType="1"/>
                  </p:cNvSpPr>
                  <p:nvPr/>
                </p:nvSpPr>
                <p:spPr bwMode="auto">
                  <a:xfrm>
                    <a:off x="3040" y="320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5" name="Line 27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46" y="3202"/>
                    <a:ext cx="1" cy="4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6" name="Line 2790"/>
                  <p:cNvSpPr>
                    <a:spLocks noChangeShapeType="1"/>
                  </p:cNvSpPr>
                  <p:nvPr/>
                </p:nvSpPr>
                <p:spPr bwMode="auto">
                  <a:xfrm>
                    <a:off x="3051" y="320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7" name="Line 2791"/>
                  <p:cNvSpPr>
                    <a:spLocks noChangeShapeType="1"/>
                  </p:cNvSpPr>
                  <p:nvPr/>
                </p:nvSpPr>
                <p:spPr bwMode="auto">
                  <a:xfrm>
                    <a:off x="3051" y="319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8" name="Line 27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57" y="3199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49" name="Line 2793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0" name="Line 2794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32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1" name="Line 27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67" y="3205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2" name="Line 2796"/>
                  <p:cNvSpPr>
                    <a:spLocks noChangeShapeType="1"/>
                  </p:cNvSpPr>
                  <p:nvPr/>
                </p:nvSpPr>
                <p:spPr bwMode="auto">
                  <a:xfrm>
                    <a:off x="3070" y="321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3" name="Line 2797"/>
                  <p:cNvSpPr>
                    <a:spLocks noChangeShapeType="1"/>
                  </p:cNvSpPr>
                  <p:nvPr/>
                </p:nvSpPr>
                <p:spPr bwMode="auto">
                  <a:xfrm>
                    <a:off x="3070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4" name="Line 27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76" y="3207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5" name="Line 2799"/>
                  <p:cNvSpPr>
                    <a:spLocks noChangeShapeType="1"/>
                  </p:cNvSpPr>
                  <p:nvPr/>
                </p:nvSpPr>
                <p:spPr bwMode="auto">
                  <a:xfrm>
                    <a:off x="3078" y="320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6" name="Line 2800"/>
                  <p:cNvSpPr>
                    <a:spLocks noChangeShapeType="1"/>
                  </p:cNvSpPr>
                  <p:nvPr/>
                </p:nvSpPr>
                <p:spPr bwMode="auto">
                  <a:xfrm>
                    <a:off x="3078" y="3200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7" name="Line 28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85" y="320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8" name="Line 2802"/>
                  <p:cNvSpPr>
                    <a:spLocks noChangeShapeType="1"/>
                  </p:cNvSpPr>
                  <p:nvPr/>
                </p:nvSpPr>
                <p:spPr bwMode="auto">
                  <a:xfrm>
                    <a:off x="3086" y="3202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59" name="Line 2803"/>
                  <p:cNvSpPr>
                    <a:spLocks noChangeShapeType="1"/>
                  </p:cNvSpPr>
                  <p:nvPr/>
                </p:nvSpPr>
                <p:spPr bwMode="auto">
                  <a:xfrm>
                    <a:off x="3086" y="319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0" name="Line 28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93" y="3199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1" name="Line 2805"/>
                  <p:cNvSpPr>
                    <a:spLocks noChangeShapeType="1"/>
                  </p:cNvSpPr>
                  <p:nvPr/>
                </p:nvSpPr>
                <p:spPr bwMode="auto">
                  <a:xfrm>
                    <a:off x="3101" y="321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2" name="Line 2806"/>
                  <p:cNvSpPr>
                    <a:spLocks noChangeShapeType="1"/>
                  </p:cNvSpPr>
                  <p:nvPr/>
                </p:nvSpPr>
                <p:spPr bwMode="auto">
                  <a:xfrm>
                    <a:off x="3101" y="320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3" name="Line 28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07" y="3209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4" name="Line 2808"/>
                  <p:cNvSpPr>
                    <a:spLocks noChangeShapeType="1"/>
                  </p:cNvSpPr>
                  <p:nvPr/>
                </p:nvSpPr>
                <p:spPr bwMode="auto">
                  <a:xfrm>
                    <a:off x="3114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5" name="Line 2809"/>
                  <p:cNvSpPr>
                    <a:spLocks noChangeShapeType="1"/>
                  </p:cNvSpPr>
                  <p:nvPr/>
                </p:nvSpPr>
                <p:spPr bwMode="auto">
                  <a:xfrm>
                    <a:off x="3114" y="32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6" name="Line 28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20" y="3205"/>
                    <a:ext cx="1" cy="3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7" name="Line 2811"/>
                  <p:cNvSpPr>
                    <a:spLocks noChangeShapeType="1"/>
                  </p:cNvSpPr>
                  <p:nvPr/>
                </p:nvSpPr>
                <p:spPr bwMode="auto">
                  <a:xfrm>
                    <a:off x="3126" y="320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8" name="Line 2812"/>
                  <p:cNvSpPr>
                    <a:spLocks noChangeShapeType="1"/>
                  </p:cNvSpPr>
                  <p:nvPr/>
                </p:nvSpPr>
                <p:spPr bwMode="auto">
                  <a:xfrm>
                    <a:off x="312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69" name="Line 28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32" y="3207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0" name="Line 2814"/>
                  <p:cNvSpPr>
                    <a:spLocks noChangeShapeType="1"/>
                  </p:cNvSpPr>
                  <p:nvPr/>
                </p:nvSpPr>
                <p:spPr bwMode="auto">
                  <a:xfrm>
                    <a:off x="3136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1" name="Line 2815"/>
                  <p:cNvSpPr>
                    <a:spLocks noChangeShapeType="1"/>
                  </p:cNvSpPr>
                  <p:nvPr/>
                </p:nvSpPr>
                <p:spPr bwMode="auto">
                  <a:xfrm>
                    <a:off x="3136" y="320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2" name="Line 28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43" y="3204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3" name="Line 2817"/>
                  <p:cNvSpPr>
                    <a:spLocks noChangeShapeType="1"/>
                  </p:cNvSpPr>
                  <p:nvPr/>
                </p:nvSpPr>
                <p:spPr bwMode="auto">
                  <a:xfrm>
                    <a:off x="3146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4" name="Line 2818"/>
                  <p:cNvSpPr>
                    <a:spLocks noChangeShapeType="1"/>
                  </p:cNvSpPr>
                  <p:nvPr/>
                </p:nvSpPr>
                <p:spPr bwMode="auto">
                  <a:xfrm>
                    <a:off x="3146" y="32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5" name="Line 28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53" y="3205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6" name="Line 2820"/>
                  <p:cNvSpPr>
                    <a:spLocks noChangeShapeType="1"/>
                  </p:cNvSpPr>
                  <p:nvPr/>
                </p:nvSpPr>
                <p:spPr bwMode="auto">
                  <a:xfrm>
                    <a:off x="3155" y="320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7" name="Line 2821"/>
                  <p:cNvSpPr>
                    <a:spLocks noChangeShapeType="1"/>
                  </p:cNvSpPr>
                  <p:nvPr/>
                </p:nvSpPr>
                <p:spPr bwMode="auto">
                  <a:xfrm>
                    <a:off x="3155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8" name="Line 28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2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79" name="Line 2823"/>
                  <p:cNvSpPr>
                    <a:spLocks noChangeShapeType="1"/>
                  </p:cNvSpPr>
                  <p:nvPr/>
                </p:nvSpPr>
                <p:spPr bwMode="auto">
                  <a:xfrm>
                    <a:off x="3164" y="320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0" name="Line 2824"/>
                  <p:cNvSpPr>
                    <a:spLocks noChangeShapeType="1"/>
                  </p:cNvSpPr>
                  <p:nvPr/>
                </p:nvSpPr>
                <p:spPr bwMode="auto">
                  <a:xfrm>
                    <a:off x="3164" y="319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1" name="Line 28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71" y="3199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2" name="Line 2826"/>
                  <p:cNvSpPr>
                    <a:spLocks noChangeShapeType="1"/>
                  </p:cNvSpPr>
                  <p:nvPr/>
                </p:nvSpPr>
                <p:spPr bwMode="auto">
                  <a:xfrm>
                    <a:off x="3172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3" name="Line 2827"/>
                  <p:cNvSpPr>
                    <a:spLocks noChangeShapeType="1"/>
                  </p:cNvSpPr>
                  <p:nvPr/>
                </p:nvSpPr>
                <p:spPr bwMode="auto">
                  <a:xfrm>
                    <a:off x="317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4" name="Line 28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7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5" name="Line 2829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32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6" name="Line 2830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320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7" name="Line 28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93" y="3204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8" name="Line 2832"/>
                  <p:cNvSpPr>
                    <a:spLocks noChangeShapeType="1"/>
                  </p:cNvSpPr>
                  <p:nvPr/>
                </p:nvSpPr>
                <p:spPr bwMode="auto">
                  <a:xfrm>
                    <a:off x="3199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89" name="Line 2833"/>
                  <p:cNvSpPr>
                    <a:spLocks noChangeShapeType="1"/>
                  </p:cNvSpPr>
                  <p:nvPr/>
                </p:nvSpPr>
                <p:spPr bwMode="auto">
                  <a:xfrm>
                    <a:off x="3199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0" name="Line 28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6" y="3206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1" name="Line 2835"/>
                  <p:cNvSpPr>
                    <a:spLocks noChangeShapeType="1"/>
                  </p:cNvSpPr>
                  <p:nvPr/>
                </p:nvSpPr>
                <p:spPr bwMode="auto">
                  <a:xfrm>
                    <a:off x="3211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2" name="Line 2836"/>
                  <p:cNvSpPr>
                    <a:spLocks noChangeShapeType="1"/>
                  </p:cNvSpPr>
                  <p:nvPr/>
                </p:nvSpPr>
                <p:spPr bwMode="auto">
                  <a:xfrm>
                    <a:off x="3211" y="32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3" name="Line 28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8" y="320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4" name="Line 2838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3209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5" name="Line 2839"/>
                  <p:cNvSpPr>
                    <a:spLocks noChangeShapeType="1"/>
                  </p:cNvSpPr>
                  <p:nvPr/>
                </p:nvSpPr>
                <p:spPr bwMode="auto">
                  <a:xfrm>
                    <a:off x="3222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6" name="Line 28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9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7" name="Line 2841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21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8" name="Line 2842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99" name="Line 28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9" y="3208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0" name="Line 2844"/>
                  <p:cNvSpPr>
                    <a:spLocks noChangeShapeType="1"/>
                  </p:cNvSpPr>
                  <p:nvPr/>
                </p:nvSpPr>
                <p:spPr bwMode="auto">
                  <a:xfrm>
                    <a:off x="3241" y="3211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1" name="Line 2845"/>
                  <p:cNvSpPr>
                    <a:spLocks noChangeShapeType="1"/>
                  </p:cNvSpPr>
                  <p:nvPr/>
                </p:nvSpPr>
                <p:spPr bwMode="auto">
                  <a:xfrm>
                    <a:off x="3241" y="321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2" name="Line 28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48" y="3210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3" name="Line 2847"/>
                  <p:cNvSpPr>
                    <a:spLocks noChangeShapeType="1"/>
                  </p:cNvSpPr>
                  <p:nvPr/>
                </p:nvSpPr>
                <p:spPr bwMode="auto">
                  <a:xfrm>
                    <a:off x="3250" y="3212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4" name="Line 2848"/>
                  <p:cNvSpPr>
                    <a:spLocks noChangeShapeType="1"/>
                  </p:cNvSpPr>
                  <p:nvPr/>
                </p:nvSpPr>
                <p:spPr bwMode="auto">
                  <a:xfrm>
                    <a:off x="3250" y="321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5" name="Line 28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56" y="3210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6" name="Line 2850"/>
                  <p:cNvSpPr>
                    <a:spLocks noChangeShapeType="1"/>
                  </p:cNvSpPr>
                  <p:nvPr/>
                </p:nvSpPr>
                <p:spPr bwMode="auto">
                  <a:xfrm>
                    <a:off x="3258" y="320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7" name="Line 2851"/>
                  <p:cNvSpPr>
                    <a:spLocks noChangeShapeType="1"/>
                  </p:cNvSpPr>
                  <p:nvPr/>
                </p:nvSpPr>
                <p:spPr bwMode="auto">
                  <a:xfrm>
                    <a:off x="3258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8" name="Line 28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64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09" name="Line 2853"/>
                  <p:cNvSpPr>
                    <a:spLocks noChangeShapeType="1"/>
                  </p:cNvSpPr>
                  <p:nvPr/>
                </p:nvSpPr>
                <p:spPr bwMode="auto">
                  <a:xfrm>
                    <a:off x="3272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0" name="Line 2854"/>
                  <p:cNvSpPr>
                    <a:spLocks noChangeShapeType="1"/>
                  </p:cNvSpPr>
                  <p:nvPr/>
                </p:nvSpPr>
                <p:spPr bwMode="auto">
                  <a:xfrm>
                    <a:off x="3272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1" name="Line 28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2" name="Line 2856"/>
                  <p:cNvSpPr>
                    <a:spLocks noChangeShapeType="1"/>
                  </p:cNvSpPr>
                  <p:nvPr/>
                </p:nvSpPr>
                <p:spPr bwMode="auto">
                  <a:xfrm>
                    <a:off x="3285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3" name="Line 2857"/>
                  <p:cNvSpPr>
                    <a:spLocks noChangeShapeType="1"/>
                  </p:cNvSpPr>
                  <p:nvPr/>
                </p:nvSpPr>
                <p:spPr bwMode="auto">
                  <a:xfrm>
                    <a:off x="3285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4" name="Line 28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92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5" name="Line 2859"/>
                  <p:cNvSpPr>
                    <a:spLocks noChangeShapeType="1"/>
                  </p:cNvSpPr>
                  <p:nvPr/>
                </p:nvSpPr>
                <p:spPr bwMode="auto">
                  <a:xfrm>
                    <a:off x="3297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6" name="Line 2860"/>
                  <p:cNvSpPr>
                    <a:spLocks noChangeShapeType="1"/>
                  </p:cNvSpPr>
                  <p:nvPr/>
                </p:nvSpPr>
                <p:spPr bwMode="auto">
                  <a:xfrm>
                    <a:off x="3297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7" name="Line 28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0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8" name="Line 2862"/>
                  <p:cNvSpPr>
                    <a:spLocks noChangeShapeType="1"/>
                  </p:cNvSpPr>
                  <p:nvPr/>
                </p:nvSpPr>
                <p:spPr bwMode="auto">
                  <a:xfrm>
                    <a:off x="330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19" name="Line 2863"/>
                  <p:cNvSpPr>
                    <a:spLocks noChangeShapeType="1"/>
                  </p:cNvSpPr>
                  <p:nvPr/>
                </p:nvSpPr>
                <p:spPr bwMode="auto">
                  <a:xfrm>
                    <a:off x="3308" y="32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0" name="Line 28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4" y="3205"/>
                    <a:ext cx="1" cy="2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1" name="Line 2865"/>
                  <p:cNvSpPr>
                    <a:spLocks noChangeShapeType="1"/>
                  </p:cNvSpPr>
                  <p:nvPr/>
                </p:nvSpPr>
                <p:spPr bwMode="auto">
                  <a:xfrm>
                    <a:off x="331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2" name="Line 2866"/>
                  <p:cNvSpPr>
                    <a:spLocks noChangeShapeType="1"/>
                  </p:cNvSpPr>
                  <p:nvPr/>
                </p:nvSpPr>
                <p:spPr bwMode="auto">
                  <a:xfrm>
                    <a:off x="3318" y="32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3" name="Line 28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4" y="320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4" name="Line 2868"/>
                  <p:cNvSpPr>
                    <a:spLocks noChangeShapeType="1"/>
                  </p:cNvSpPr>
                  <p:nvPr/>
                </p:nvSpPr>
                <p:spPr bwMode="auto">
                  <a:xfrm>
                    <a:off x="3327" y="321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5" name="Line 2869"/>
                  <p:cNvSpPr>
                    <a:spLocks noChangeShapeType="1"/>
                  </p:cNvSpPr>
                  <p:nvPr/>
                </p:nvSpPr>
                <p:spPr bwMode="auto">
                  <a:xfrm>
                    <a:off x="3327" y="320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6" name="Line 28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33" y="3209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7" name="Line 2871"/>
                  <p:cNvSpPr>
                    <a:spLocks noChangeShapeType="1"/>
                  </p:cNvSpPr>
                  <p:nvPr/>
                </p:nvSpPr>
                <p:spPr bwMode="auto">
                  <a:xfrm>
                    <a:off x="3335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8" name="Line 2872"/>
                  <p:cNvSpPr>
                    <a:spLocks noChangeShapeType="1"/>
                  </p:cNvSpPr>
                  <p:nvPr/>
                </p:nvSpPr>
                <p:spPr bwMode="auto">
                  <a:xfrm>
                    <a:off x="3335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29" name="Line 28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42" y="320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0" name="Line 2874"/>
                  <p:cNvSpPr>
                    <a:spLocks noChangeShapeType="1"/>
                  </p:cNvSpPr>
                  <p:nvPr/>
                </p:nvSpPr>
                <p:spPr bwMode="auto">
                  <a:xfrm>
                    <a:off x="3343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1" name="Line 2875"/>
                  <p:cNvSpPr>
                    <a:spLocks noChangeShapeType="1"/>
                  </p:cNvSpPr>
                  <p:nvPr/>
                </p:nvSpPr>
                <p:spPr bwMode="auto">
                  <a:xfrm>
                    <a:off x="3343" y="32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2" name="Line 28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50" y="320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3" name="Line 2877"/>
                  <p:cNvSpPr>
                    <a:spLocks noChangeShapeType="1"/>
                  </p:cNvSpPr>
                  <p:nvPr/>
                </p:nvSpPr>
                <p:spPr bwMode="auto">
                  <a:xfrm>
                    <a:off x="3358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4" name="Line 2878"/>
                  <p:cNvSpPr>
                    <a:spLocks noChangeShapeType="1"/>
                  </p:cNvSpPr>
                  <p:nvPr/>
                </p:nvSpPr>
                <p:spPr bwMode="auto">
                  <a:xfrm>
                    <a:off x="335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5" name="Line 28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6" name="Line 2880"/>
                  <p:cNvSpPr>
                    <a:spLocks noChangeShapeType="1"/>
                  </p:cNvSpPr>
                  <p:nvPr/>
                </p:nvSpPr>
                <p:spPr bwMode="auto">
                  <a:xfrm>
                    <a:off x="3371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7" name="Line 2881"/>
                  <p:cNvSpPr>
                    <a:spLocks noChangeShapeType="1"/>
                  </p:cNvSpPr>
                  <p:nvPr/>
                </p:nvSpPr>
                <p:spPr bwMode="auto">
                  <a:xfrm>
                    <a:off x="3371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8" name="Line 28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39" name="Line 2883"/>
                  <p:cNvSpPr>
                    <a:spLocks noChangeShapeType="1"/>
                  </p:cNvSpPr>
                  <p:nvPr/>
                </p:nvSpPr>
                <p:spPr bwMode="auto">
                  <a:xfrm>
                    <a:off x="338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0" name="Line 2884"/>
                  <p:cNvSpPr>
                    <a:spLocks noChangeShapeType="1"/>
                  </p:cNvSpPr>
                  <p:nvPr/>
                </p:nvSpPr>
                <p:spPr bwMode="auto">
                  <a:xfrm>
                    <a:off x="3383" y="32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1" name="Line 28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89" y="320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2" name="Line 2886"/>
                  <p:cNvSpPr>
                    <a:spLocks noChangeShapeType="1"/>
                  </p:cNvSpPr>
                  <p:nvPr/>
                </p:nvSpPr>
                <p:spPr bwMode="auto">
                  <a:xfrm>
                    <a:off x="3393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3" name="Line 2887"/>
                  <p:cNvSpPr>
                    <a:spLocks noChangeShapeType="1"/>
                  </p:cNvSpPr>
                  <p:nvPr/>
                </p:nvSpPr>
                <p:spPr bwMode="auto">
                  <a:xfrm>
                    <a:off x="3393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4" name="Line 28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00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5" name="Line 2889"/>
                  <p:cNvSpPr>
                    <a:spLocks noChangeShapeType="1"/>
                  </p:cNvSpPr>
                  <p:nvPr/>
                </p:nvSpPr>
                <p:spPr bwMode="auto">
                  <a:xfrm>
                    <a:off x="3403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6" name="Line 2890"/>
                  <p:cNvSpPr>
                    <a:spLocks noChangeShapeType="1"/>
                  </p:cNvSpPr>
                  <p:nvPr/>
                </p:nvSpPr>
                <p:spPr bwMode="auto">
                  <a:xfrm>
                    <a:off x="340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7" name="Line 28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8" name="Line 2892"/>
                  <p:cNvSpPr>
                    <a:spLocks noChangeShapeType="1"/>
                  </p:cNvSpPr>
                  <p:nvPr/>
                </p:nvSpPr>
                <p:spPr bwMode="auto">
                  <a:xfrm>
                    <a:off x="3413" y="3210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49" name="Line 2893"/>
                  <p:cNvSpPr>
                    <a:spLocks noChangeShapeType="1"/>
                  </p:cNvSpPr>
                  <p:nvPr/>
                </p:nvSpPr>
                <p:spPr bwMode="auto">
                  <a:xfrm>
                    <a:off x="3413" y="3209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0" name="Line 28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9" y="3209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1" name="Line 2895"/>
                  <p:cNvSpPr>
                    <a:spLocks noChangeShapeType="1"/>
                  </p:cNvSpPr>
                  <p:nvPr/>
                </p:nvSpPr>
                <p:spPr bwMode="auto">
                  <a:xfrm>
                    <a:off x="3421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2" name="Line 2896"/>
                  <p:cNvSpPr>
                    <a:spLocks noChangeShapeType="1"/>
                  </p:cNvSpPr>
                  <p:nvPr/>
                </p:nvSpPr>
                <p:spPr bwMode="auto">
                  <a:xfrm>
                    <a:off x="3421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3" name="Line 28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2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4" name="Line 2898"/>
                  <p:cNvSpPr>
                    <a:spLocks noChangeShapeType="1"/>
                  </p:cNvSpPr>
                  <p:nvPr/>
                </p:nvSpPr>
                <p:spPr bwMode="auto">
                  <a:xfrm>
                    <a:off x="3429" y="32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5" name="Line 2899"/>
                  <p:cNvSpPr>
                    <a:spLocks noChangeShapeType="1"/>
                  </p:cNvSpPr>
                  <p:nvPr/>
                </p:nvSpPr>
                <p:spPr bwMode="auto">
                  <a:xfrm>
                    <a:off x="3429" y="3204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6" name="Line 29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36" y="320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7" name="Line 2901"/>
                  <p:cNvSpPr>
                    <a:spLocks noChangeShapeType="1"/>
                  </p:cNvSpPr>
                  <p:nvPr/>
                </p:nvSpPr>
                <p:spPr bwMode="auto">
                  <a:xfrm>
                    <a:off x="3443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8" name="Line 2902"/>
                  <p:cNvSpPr>
                    <a:spLocks noChangeShapeType="1"/>
                  </p:cNvSpPr>
                  <p:nvPr/>
                </p:nvSpPr>
                <p:spPr bwMode="auto">
                  <a:xfrm>
                    <a:off x="3443" y="32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59" name="Line 29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50" y="320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0" name="Line 2904"/>
                  <p:cNvSpPr>
                    <a:spLocks noChangeShapeType="1"/>
                  </p:cNvSpPr>
                  <p:nvPr/>
                </p:nvSpPr>
                <p:spPr bwMode="auto">
                  <a:xfrm>
                    <a:off x="3457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1" name="Line 2905"/>
                  <p:cNvSpPr>
                    <a:spLocks noChangeShapeType="1"/>
                  </p:cNvSpPr>
                  <p:nvPr/>
                </p:nvSpPr>
                <p:spPr bwMode="auto">
                  <a:xfrm>
                    <a:off x="3457" y="32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2" name="Line 29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63" y="320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3" name="Line 2907"/>
                  <p:cNvSpPr>
                    <a:spLocks noChangeShapeType="1"/>
                  </p:cNvSpPr>
                  <p:nvPr/>
                </p:nvSpPr>
                <p:spPr bwMode="auto">
                  <a:xfrm>
                    <a:off x="3468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4" name="Line 2908"/>
                  <p:cNvSpPr>
                    <a:spLocks noChangeShapeType="1"/>
                  </p:cNvSpPr>
                  <p:nvPr/>
                </p:nvSpPr>
                <p:spPr bwMode="auto">
                  <a:xfrm>
                    <a:off x="3468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5" name="Line 29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75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6" name="Line 2910"/>
                  <p:cNvSpPr>
                    <a:spLocks noChangeShapeType="1"/>
                  </p:cNvSpPr>
                  <p:nvPr/>
                </p:nvSpPr>
                <p:spPr bwMode="auto">
                  <a:xfrm>
                    <a:off x="3479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7" name="Line 2911"/>
                  <p:cNvSpPr>
                    <a:spLocks noChangeShapeType="1"/>
                  </p:cNvSpPr>
                  <p:nvPr/>
                </p:nvSpPr>
                <p:spPr bwMode="auto">
                  <a:xfrm>
                    <a:off x="3479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8" name="Line 29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86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69" name="Line 2913"/>
                  <p:cNvSpPr>
                    <a:spLocks noChangeShapeType="1"/>
                  </p:cNvSpPr>
                  <p:nvPr/>
                </p:nvSpPr>
                <p:spPr bwMode="auto">
                  <a:xfrm>
                    <a:off x="3489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0" name="Line 2914"/>
                  <p:cNvSpPr>
                    <a:spLocks noChangeShapeType="1"/>
                  </p:cNvSpPr>
                  <p:nvPr/>
                </p:nvSpPr>
                <p:spPr bwMode="auto">
                  <a:xfrm>
                    <a:off x="3489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1" name="Line 29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95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2" name="Line 2916"/>
                  <p:cNvSpPr>
                    <a:spLocks noChangeShapeType="1"/>
                  </p:cNvSpPr>
                  <p:nvPr/>
                </p:nvSpPr>
                <p:spPr bwMode="auto">
                  <a:xfrm>
                    <a:off x="3498" y="3205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3" name="Line 2917"/>
                  <p:cNvSpPr>
                    <a:spLocks noChangeShapeType="1"/>
                  </p:cNvSpPr>
                  <p:nvPr/>
                </p:nvSpPr>
                <p:spPr bwMode="auto">
                  <a:xfrm>
                    <a:off x="3498" y="3204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4" name="Line 29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05" y="3204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5" name="Line 2919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32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6" name="Line 2920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3205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7" name="Line 29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13" y="3205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8" name="Line 2922"/>
                  <p:cNvSpPr>
                    <a:spLocks noChangeShapeType="1"/>
                  </p:cNvSpPr>
                  <p:nvPr/>
                </p:nvSpPr>
                <p:spPr bwMode="auto">
                  <a:xfrm>
                    <a:off x="351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79" name="Line 2923"/>
                  <p:cNvSpPr>
                    <a:spLocks noChangeShapeType="1"/>
                  </p:cNvSpPr>
                  <p:nvPr/>
                </p:nvSpPr>
                <p:spPr bwMode="auto">
                  <a:xfrm>
                    <a:off x="351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0" name="Line 29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21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1" name="Line 2925"/>
                  <p:cNvSpPr>
                    <a:spLocks noChangeShapeType="1"/>
                  </p:cNvSpPr>
                  <p:nvPr/>
                </p:nvSpPr>
                <p:spPr bwMode="auto">
                  <a:xfrm>
                    <a:off x="352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2" name="Line 2926"/>
                  <p:cNvSpPr>
                    <a:spLocks noChangeShapeType="1"/>
                  </p:cNvSpPr>
                  <p:nvPr/>
                </p:nvSpPr>
                <p:spPr bwMode="auto">
                  <a:xfrm>
                    <a:off x="3529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3" name="Line 29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6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4" name="Line 2928"/>
                  <p:cNvSpPr>
                    <a:spLocks noChangeShapeType="1"/>
                  </p:cNvSpPr>
                  <p:nvPr/>
                </p:nvSpPr>
                <p:spPr bwMode="auto">
                  <a:xfrm>
                    <a:off x="3542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5" name="Line 2929"/>
                  <p:cNvSpPr>
                    <a:spLocks noChangeShapeType="1"/>
                  </p:cNvSpPr>
                  <p:nvPr/>
                </p:nvSpPr>
                <p:spPr bwMode="auto">
                  <a:xfrm>
                    <a:off x="3542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6" name="Line 29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49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7" name="Line 2931"/>
                  <p:cNvSpPr>
                    <a:spLocks noChangeShapeType="1"/>
                  </p:cNvSpPr>
                  <p:nvPr/>
                </p:nvSpPr>
                <p:spPr bwMode="auto">
                  <a:xfrm>
                    <a:off x="3554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8" name="Line 2932"/>
                  <p:cNvSpPr>
                    <a:spLocks noChangeShapeType="1"/>
                  </p:cNvSpPr>
                  <p:nvPr/>
                </p:nvSpPr>
                <p:spPr bwMode="auto">
                  <a:xfrm>
                    <a:off x="3554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89" name="Line 29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1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0" name="Line 2934"/>
                  <p:cNvSpPr>
                    <a:spLocks noChangeShapeType="1"/>
                  </p:cNvSpPr>
                  <p:nvPr/>
                </p:nvSpPr>
                <p:spPr bwMode="auto">
                  <a:xfrm>
                    <a:off x="356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1" name="Line 2935"/>
                  <p:cNvSpPr>
                    <a:spLocks noChangeShapeType="1"/>
                  </p:cNvSpPr>
                  <p:nvPr/>
                </p:nvSpPr>
                <p:spPr bwMode="auto">
                  <a:xfrm>
                    <a:off x="3565" y="3206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2" name="Line 29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1" y="320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3" name="Line 2937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4" name="Line 2938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3206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5" name="Line 29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81" y="3206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6" name="Line 2940"/>
                  <p:cNvSpPr>
                    <a:spLocks noChangeShapeType="1"/>
                  </p:cNvSpPr>
                  <p:nvPr/>
                </p:nvSpPr>
                <p:spPr bwMode="auto">
                  <a:xfrm>
                    <a:off x="3584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7" name="Line 2941"/>
                  <p:cNvSpPr>
                    <a:spLocks noChangeShapeType="1"/>
                  </p:cNvSpPr>
                  <p:nvPr/>
                </p:nvSpPr>
                <p:spPr bwMode="auto">
                  <a:xfrm>
                    <a:off x="3584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8" name="Line 29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9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999" name="Line 2943"/>
                  <p:cNvSpPr>
                    <a:spLocks noChangeShapeType="1"/>
                  </p:cNvSpPr>
                  <p:nvPr/>
                </p:nvSpPr>
                <p:spPr bwMode="auto">
                  <a:xfrm>
                    <a:off x="3592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0" name="Line 2944"/>
                  <p:cNvSpPr>
                    <a:spLocks noChangeShapeType="1"/>
                  </p:cNvSpPr>
                  <p:nvPr/>
                </p:nvSpPr>
                <p:spPr bwMode="auto">
                  <a:xfrm>
                    <a:off x="3592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1" name="Line 29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9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2" name="Line 2946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3" name="Line 2947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4" name="Line 29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0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5" name="Line 2949"/>
                  <p:cNvSpPr>
                    <a:spLocks noChangeShapeType="1"/>
                  </p:cNvSpPr>
                  <p:nvPr/>
                </p:nvSpPr>
                <p:spPr bwMode="auto">
                  <a:xfrm>
                    <a:off x="361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6" name="Line 2950"/>
                  <p:cNvSpPr>
                    <a:spLocks noChangeShapeType="1"/>
                  </p:cNvSpPr>
                  <p:nvPr/>
                </p:nvSpPr>
                <p:spPr bwMode="auto">
                  <a:xfrm>
                    <a:off x="361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7" name="Line 29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21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8" name="Line 2952"/>
                  <p:cNvSpPr>
                    <a:spLocks noChangeShapeType="1"/>
                  </p:cNvSpPr>
                  <p:nvPr/>
                </p:nvSpPr>
                <p:spPr bwMode="auto">
                  <a:xfrm>
                    <a:off x="362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09" name="Line 2953"/>
                  <p:cNvSpPr>
                    <a:spLocks noChangeShapeType="1"/>
                  </p:cNvSpPr>
                  <p:nvPr/>
                </p:nvSpPr>
                <p:spPr bwMode="auto">
                  <a:xfrm>
                    <a:off x="362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0" name="Line 29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3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1" name="Line 2955"/>
                  <p:cNvSpPr>
                    <a:spLocks noChangeShapeType="1"/>
                  </p:cNvSpPr>
                  <p:nvPr/>
                </p:nvSpPr>
                <p:spPr bwMode="auto">
                  <a:xfrm>
                    <a:off x="3640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2" name="Line 2956"/>
                  <p:cNvSpPr>
                    <a:spLocks noChangeShapeType="1"/>
                  </p:cNvSpPr>
                  <p:nvPr/>
                </p:nvSpPr>
                <p:spPr bwMode="auto">
                  <a:xfrm>
                    <a:off x="3640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3" name="Line 29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6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4" name="Line 2958"/>
                  <p:cNvSpPr>
                    <a:spLocks noChangeShapeType="1"/>
                  </p:cNvSpPr>
                  <p:nvPr/>
                </p:nvSpPr>
                <p:spPr bwMode="auto">
                  <a:xfrm>
                    <a:off x="3650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5" name="Line 2959"/>
                  <p:cNvSpPr>
                    <a:spLocks noChangeShapeType="1"/>
                  </p:cNvSpPr>
                  <p:nvPr/>
                </p:nvSpPr>
                <p:spPr bwMode="auto">
                  <a:xfrm>
                    <a:off x="3650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6" name="Line 29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57" y="3208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7" name="Line 2961"/>
                  <p:cNvSpPr>
                    <a:spLocks noChangeShapeType="1"/>
                  </p:cNvSpPr>
                  <p:nvPr/>
                </p:nvSpPr>
                <p:spPr bwMode="auto">
                  <a:xfrm>
                    <a:off x="366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8" name="Line 2962"/>
                  <p:cNvSpPr>
                    <a:spLocks noChangeShapeType="1"/>
                  </p:cNvSpPr>
                  <p:nvPr/>
                </p:nvSpPr>
                <p:spPr bwMode="auto">
                  <a:xfrm>
                    <a:off x="366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19" name="Line 29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6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0" name="Line 2964"/>
                  <p:cNvSpPr>
                    <a:spLocks noChangeShapeType="1"/>
                  </p:cNvSpPr>
                  <p:nvPr/>
                </p:nvSpPr>
                <p:spPr bwMode="auto">
                  <a:xfrm>
                    <a:off x="3669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1" name="Line 2965"/>
                  <p:cNvSpPr>
                    <a:spLocks noChangeShapeType="1"/>
                  </p:cNvSpPr>
                  <p:nvPr/>
                </p:nvSpPr>
                <p:spPr bwMode="auto">
                  <a:xfrm>
                    <a:off x="3669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2" name="Line 29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76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3" name="Line 2967"/>
                  <p:cNvSpPr>
                    <a:spLocks noChangeShapeType="1"/>
                  </p:cNvSpPr>
                  <p:nvPr/>
                </p:nvSpPr>
                <p:spPr bwMode="auto">
                  <a:xfrm>
                    <a:off x="3678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4" name="Line 2968"/>
                  <p:cNvSpPr>
                    <a:spLocks noChangeShapeType="1"/>
                  </p:cNvSpPr>
                  <p:nvPr/>
                </p:nvSpPr>
                <p:spPr bwMode="auto">
                  <a:xfrm>
                    <a:off x="367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5" name="Line 29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8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6" name="Line 2970"/>
                  <p:cNvSpPr>
                    <a:spLocks noChangeShapeType="1"/>
                  </p:cNvSpPr>
                  <p:nvPr/>
                </p:nvSpPr>
                <p:spPr bwMode="auto">
                  <a:xfrm>
                    <a:off x="368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7" name="Line 2971"/>
                  <p:cNvSpPr>
                    <a:spLocks noChangeShapeType="1"/>
                  </p:cNvSpPr>
                  <p:nvPr/>
                </p:nvSpPr>
                <p:spPr bwMode="auto">
                  <a:xfrm>
                    <a:off x="368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8" name="Line 29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92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29" name="Line 2973"/>
                  <p:cNvSpPr>
                    <a:spLocks noChangeShapeType="1"/>
                  </p:cNvSpPr>
                  <p:nvPr/>
                </p:nvSpPr>
                <p:spPr bwMode="auto">
                  <a:xfrm>
                    <a:off x="370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0" name="Line 2974"/>
                  <p:cNvSpPr>
                    <a:spLocks noChangeShapeType="1"/>
                  </p:cNvSpPr>
                  <p:nvPr/>
                </p:nvSpPr>
                <p:spPr bwMode="auto">
                  <a:xfrm>
                    <a:off x="370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1" name="Line 29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0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2" name="Line 2976"/>
                  <p:cNvSpPr>
                    <a:spLocks noChangeShapeType="1"/>
                  </p:cNvSpPr>
                  <p:nvPr/>
                </p:nvSpPr>
                <p:spPr bwMode="auto">
                  <a:xfrm>
                    <a:off x="371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3" name="Line 2977"/>
                  <p:cNvSpPr>
                    <a:spLocks noChangeShapeType="1"/>
                  </p:cNvSpPr>
                  <p:nvPr/>
                </p:nvSpPr>
                <p:spPr bwMode="auto">
                  <a:xfrm>
                    <a:off x="3713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8235" name="Group 3179"/>
                <p:cNvGrpSpPr>
                  <a:grpSpLocks/>
                </p:cNvGrpSpPr>
                <p:nvPr/>
              </p:nvGrpSpPr>
              <p:grpSpPr bwMode="auto">
                <a:xfrm>
                  <a:off x="2317" y="2991"/>
                  <a:ext cx="1717" cy="226"/>
                  <a:chOff x="2317" y="2991"/>
                  <a:chExt cx="1717" cy="226"/>
                </a:xfrm>
              </p:grpSpPr>
              <p:sp>
                <p:nvSpPr>
                  <p:cNvPr id="48035" name="Line 29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2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6" name="Line 2980"/>
                  <p:cNvSpPr>
                    <a:spLocks noChangeShapeType="1"/>
                  </p:cNvSpPr>
                  <p:nvPr/>
                </p:nvSpPr>
                <p:spPr bwMode="auto">
                  <a:xfrm>
                    <a:off x="3725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7" name="Line 2981"/>
                  <p:cNvSpPr>
                    <a:spLocks noChangeShapeType="1"/>
                  </p:cNvSpPr>
                  <p:nvPr/>
                </p:nvSpPr>
                <p:spPr bwMode="auto">
                  <a:xfrm>
                    <a:off x="3725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8" name="Line 29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32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39" name="Line 2983"/>
                  <p:cNvSpPr>
                    <a:spLocks noChangeShapeType="1"/>
                  </p:cNvSpPr>
                  <p:nvPr/>
                </p:nvSpPr>
                <p:spPr bwMode="auto">
                  <a:xfrm>
                    <a:off x="373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0" name="Line 2984"/>
                  <p:cNvSpPr>
                    <a:spLocks noChangeShapeType="1"/>
                  </p:cNvSpPr>
                  <p:nvPr/>
                </p:nvSpPr>
                <p:spPr bwMode="auto">
                  <a:xfrm>
                    <a:off x="373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1" name="Line 29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2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2" name="Line 2986"/>
                  <p:cNvSpPr>
                    <a:spLocks noChangeShapeType="1"/>
                  </p:cNvSpPr>
                  <p:nvPr/>
                </p:nvSpPr>
                <p:spPr bwMode="auto">
                  <a:xfrm>
                    <a:off x="374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3" name="Line 2987"/>
                  <p:cNvSpPr>
                    <a:spLocks noChangeShapeType="1"/>
                  </p:cNvSpPr>
                  <p:nvPr/>
                </p:nvSpPr>
                <p:spPr bwMode="auto">
                  <a:xfrm>
                    <a:off x="374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4" name="Line 29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52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5" name="Line 2989"/>
                  <p:cNvSpPr>
                    <a:spLocks noChangeShapeType="1"/>
                  </p:cNvSpPr>
                  <p:nvPr/>
                </p:nvSpPr>
                <p:spPr bwMode="auto">
                  <a:xfrm>
                    <a:off x="375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6" name="Line 2990"/>
                  <p:cNvSpPr>
                    <a:spLocks noChangeShapeType="1"/>
                  </p:cNvSpPr>
                  <p:nvPr/>
                </p:nvSpPr>
                <p:spPr bwMode="auto">
                  <a:xfrm>
                    <a:off x="375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7" name="Line 29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62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8" name="Line 2992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49" name="Line 2993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0" name="Line 29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1" name="Line 2995"/>
                  <p:cNvSpPr>
                    <a:spLocks noChangeShapeType="1"/>
                  </p:cNvSpPr>
                  <p:nvPr/>
                </p:nvSpPr>
                <p:spPr bwMode="auto">
                  <a:xfrm>
                    <a:off x="3771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2" name="Line 2996"/>
                  <p:cNvSpPr>
                    <a:spLocks noChangeShapeType="1"/>
                  </p:cNvSpPr>
                  <p:nvPr/>
                </p:nvSpPr>
                <p:spPr bwMode="auto">
                  <a:xfrm>
                    <a:off x="3771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3" name="Line 29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4" name="Line 2998"/>
                  <p:cNvSpPr>
                    <a:spLocks noChangeShapeType="1"/>
                  </p:cNvSpPr>
                  <p:nvPr/>
                </p:nvSpPr>
                <p:spPr bwMode="auto">
                  <a:xfrm>
                    <a:off x="378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5" name="Line 2999"/>
                  <p:cNvSpPr>
                    <a:spLocks noChangeShapeType="1"/>
                  </p:cNvSpPr>
                  <p:nvPr/>
                </p:nvSpPr>
                <p:spPr bwMode="auto">
                  <a:xfrm>
                    <a:off x="3786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6" name="Line 30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3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7" name="Line 3001"/>
                  <p:cNvSpPr>
                    <a:spLocks noChangeShapeType="1"/>
                  </p:cNvSpPr>
                  <p:nvPr/>
                </p:nvSpPr>
                <p:spPr bwMode="auto">
                  <a:xfrm>
                    <a:off x="3799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8" name="Line 3002"/>
                  <p:cNvSpPr>
                    <a:spLocks noChangeShapeType="1"/>
                  </p:cNvSpPr>
                  <p:nvPr/>
                </p:nvSpPr>
                <p:spPr bwMode="auto">
                  <a:xfrm>
                    <a:off x="3799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59" name="Line 30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06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0" name="Line 3004"/>
                  <p:cNvSpPr>
                    <a:spLocks noChangeShapeType="1"/>
                  </p:cNvSpPr>
                  <p:nvPr/>
                </p:nvSpPr>
                <p:spPr bwMode="auto">
                  <a:xfrm>
                    <a:off x="3811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1" name="Line 3005"/>
                  <p:cNvSpPr>
                    <a:spLocks noChangeShapeType="1"/>
                  </p:cNvSpPr>
                  <p:nvPr/>
                </p:nvSpPr>
                <p:spPr bwMode="auto">
                  <a:xfrm>
                    <a:off x="3811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2" name="Line 3006"/>
                  <p:cNvSpPr>
                    <a:spLocks noChangeShapeType="1"/>
                  </p:cNvSpPr>
                  <p:nvPr/>
                </p:nvSpPr>
                <p:spPr bwMode="auto">
                  <a:xfrm>
                    <a:off x="381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3" name="Line 3007"/>
                  <p:cNvSpPr>
                    <a:spLocks noChangeShapeType="1"/>
                  </p:cNvSpPr>
                  <p:nvPr/>
                </p:nvSpPr>
                <p:spPr bwMode="auto">
                  <a:xfrm>
                    <a:off x="382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4" name="Line 3008"/>
                  <p:cNvSpPr>
                    <a:spLocks noChangeShapeType="1"/>
                  </p:cNvSpPr>
                  <p:nvPr/>
                </p:nvSpPr>
                <p:spPr bwMode="auto">
                  <a:xfrm>
                    <a:off x="382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5" name="Line 3009"/>
                  <p:cNvSpPr>
                    <a:spLocks noChangeShapeType="1"/>
                  </p:cNvSpPr>
                  <p:nvPr/>
                </p:nvSpPr>
                <p:spPr bwMode="auto">
                  <a:xfrm>
                    <a:off x="382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6" name="Line 3010"/>
                  <p:cNvSpPr>
                    <a:spLocks noChangeShapeType="1"/>
                  </p:cNvSpPr>
                  <p:nvPr/>
                </p:nvSpPr>
                <p:spPr bwMode="auto">
                  <a:xfrm>
                    <a:off x="3831" y="3208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7" name="Line 3011"/>
                  <p:cNvSpPr>
                    <a:spLocks noChangeShapeType="1"/>
                  </p:cNvSpPr>
                  <p:nvPr/>
                </p:nvSpPr>
                <p:spPr bwMode="auto">
                  <a:xfrm>
                    <a:off x="3831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8" name="Line 30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69" name="Line 3013"/>
                  <p:cNvSpPr>
                    <a:spLocks noChangeShapeType="1"/>
                  </p:cNvSpPr>
                  <p:nvPr/>
                </p:nvSpPr>
                <p:spPr bwMode="auto">
                  <a:xfrm>
                    <a:off x="3841" y="3208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0" name="Line 3014"/>
                  <p:cNvSpPr>
                    <a:spLocks noChangeShapeType="1"/>
                  </p:cNvSpPr>
                  <p:nvPr/>
                </p:nvSpPr>
                <p:spPr bwMode="auto">
                  <a:xfrm>
                    <a:off x="3841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1" name="Line 30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4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2" name="Line 3016"/>
                  <p:cNvSpPr>
                    <a:spLocks noChangeShapeType="1"/>
                  </p:cNvSpPr>
                  <p:nvPr/>
                </p:nvSpPr>
                <p:spPr bwMode="auto">
                  <a:xfrm>
                    <a:off x="3849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3" name="Line 3017"/>
                  <p:cNvSpPr>
                    <a:spLocks noChangeShapeType="1"/>
                  </p:cNvSpPr>
                  <p:nvPr/>
                </p:nvSpPr>
                <p:spPr bwMode="auto">
                  <a:xfrm>
                    <a:off x="3849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4" name="Line 30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56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5" name="Line 3019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6" name="Line 3020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7" name="Line 3021"/>
                  <p:cNvSpPr>
                    <a:spLocks noChangeShapeType="1"/>
                  </p:cNvSpPr>
                  <p:nvPr/>
                </p:nvSpPr>
                <p:spPr bwMode="auto">
                  <a:xfrm>
                    <a:off x="386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8" name="Line 3022"/>
                  <p:cNvSpPr>
                    <a:spLocks noChangeShapeType="1"/>
                  </p:cNvSpPr>
                  <p:nvPr/>
                </p:nvSpPr>
                <p:spPr bwMode="auto">
                  <a:xfrm>
                    <a:off x="387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79" name="Line 3023"/>
                  <p:cNvSpPr>
                    <a:spLocks noChangeShapeType="1"/>
                  </p:cNvSpPr>
                  <p:nvPr/>
                </p:nvSpPr>
                <p:spPr bwMode="auto">
                  <a:xfrm>
                    <a:off x="387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0" name="Line 30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8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1" name="Line 3025"/>
                  <p:cNvSpPr>
                    <a:spLocks noChangeShapeType="1"/>
                  </p:cNvSpPr>
                  <p:nvPr/>
                </p:nvSpPr>
                <p:spPr bwMode="auto">
                  <a:xfrm>
                    <a:off x="388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2" name="Line 3026"/>
                  <p:cNvSpPr>
                    <a:spLocks noChangeShapeType="1"/>
                  </p:cNvSpPr>
                  <p:nvPr/>
                </p:nvSpPr>
                <p:spPr bwMode="auto">
                  <a:xfrm>
                    <a:off x="388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3" name="Line 3027"/>
                  <p:cNvSpPr>
                    <a:spLocks noChangeShapeType="1"/>
                  </p:cNvSpPr>
                  <p:nvPr/>
                </p:nvSpPr>
                <p:spPr bwMode="auto">
                  <a:xfrm>
                    <a:off x="3891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4" name="Line 3028"/>
                  <p:cNvSpPr>
                    <a:spLocks noChangeShapeType="1"/>
                  </p:cNvSpPr>
                  <p:nvPr/>
                </p:nvSpPr>
                <p:spPr bwMode="auto">
                  <a:xfrm>
                    <a:off x="3897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5" name="Line 3029"/>
                  <p:cNvSpPr>
                    <a:spLocks noChangeShapeType="1"/>
                  </p:cNvSpPr>
                  <p:nvPr/>
                </p:nvSpPr>
                <p:spPr bwMode="auto">
                  <a:xfrm>
                    <a:off x="3897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6" name="Line 30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03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7" name="Line 3031"/>
                  <p:cNvSpPr>
                    <a:spLocks noChangeShapeType="1"/>
                  </p:cNvSpPr>
                  <p:nvPr/>
                </p:nvSpPr>
                <p:spPr bwMode="auto">
                  <a:xfrm>
                    <a:off x="3907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8" name="Line 3032"/>
                  <p:cNvSpPr>
                    <a:spLocks noChangeShapeType="1"/>
                  </p:cNvSpPr>
                  <p:nvPr/>
                </p:nvSpPr>
                <p:spPr bwMode="auto">
                  <a:xfrm>
                    <a:off x="3907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89" name="Line 3033"/>
                  <p:cNvSpPr>
                    <a:spLocks noChangeShapeType="1"/>
                  </p:cNvSpPr>
                  <p:nvPr/>
                </p:nvSpPr>
                <p:spPr bwMode="auto">
                  <a:xfrm>
                    <a:off x="391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0" name="Line 3034"/>
                  <p:cNvSpPr>
                    <a:spLocks noChangeShapeType="1"/>
                  </p:cNvSpPr>
                  <p:nvPr/>
                </p:nvSpPr>
                <p:spPr bwMode="auto">
                  <a:xfrm>
                    <a:off x="3917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1" name="Line 3035"/>
                  <p:cNvSpPr>
                    <a:spLocks noChangeShapeType="1"/>
                  </p:cNvSpPr>
                  <p:nvPr/>
                </p:nvSpPr>
                <p:spPr bwMode="auto">
                  <a:xfrm>
                    <a:off x="3917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2" name="Line 30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2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3" name="Line 3037"/>
                  <p:cNvSpPr>
                    <a:spLocks noChangeShapeType="1"/>
                  </p:cNvSpPr>
                  <p:nvPr/>
                </p:nvSpPr>
                <p:spPr bwMode="auto">
                  <a:xfrm>
                    <a:off x="3926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4" name="Line 3038"/>
                  <p:cNvSpPr>
                    <a:spLocks noChangeShapeType="1"/>
                  </p:cNvSpPr>
                  <p:nvPr/>
                </p:nvSpPr>
                <p:spPr bwMode="auto">
                  <a:xfrm>
                    <a:off x="3926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5" name="Line 30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33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6" name="Line 3040"/>
                  <p:cNvSpPr>
                    <a:spLocks noChangeShapeType="1"/>
                  </p:cNvSpPr>
                  <p:nvPr/>
                </p:nvSpPr>
                <p:spPr bwMode="auto">
                  <a:xfrm>
                    <a:off x="393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7" name="Line 3041"/>
                  <p:cNvSpPr>
                    <a:spLocks noChangeShapeType="1"/>
                  </p:cNvSpPr>
                  <p:nvPr/>
                </p:nvSpPr>
                <p:spPr bwMode="auto">
                  <a:xfrm>
                    <a:off x="3935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8" name="Line 30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41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99" name="Line 3043"/>
                  <p:cNvSpPr>
                    <a:spLocks noChangeShapeType="1"/>
                  </p:cNvSpPr>
                  <p:nvPr/>
                </p:nvSpPr>
                <p:spPr bwMode="auto">
                  <a:xfrm>
                    <a:off x="394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0" name="Line 3044"/>
                  <p:cNvSpPr>
                    <a:spLocks noChangeShapeType="1"/>
                  </p:cNvSpPr>
                  <p:nvPr/>
                </p:nvSpPr>
                <p:spPr bwMode="auto">
                  <a:xfrm>
                    <a:off x="394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1" name="Line 30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4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2" name="Line 3046"/>
                  <p:cNvSpPr>
                    <a:spLocks noChangeShapeType="1"/>
                  </p:cNvSpPr>
                  <p:nvPr/>
                </p:nvSpPr>
                <p:spPr bwMode="auto">
                  <a:xfrm>
                    <a:off x="395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3" name="Line 3047"/>
                  <p:cNvSpPr>
                    <a:spLocks noChangeShapeType="1"/>
                  </p:cNvSpPr>
                  <p:nvPr/>
                </p:nvSpPr>
                <p:spPr bwMode="auto">
                  <a:xfrm>
                    <a:off x="3958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4" name="Line 30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4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5" name="Line 3049"/>
                  <p:cNvSpPr>
                    <a:spLocks noChangeShapeType="1"/>
                  </p:cNvSpPr>
                  <p:nvPr/>
                </p:nvSpPr>
                <p:spPr bwMode="auto">
                  <a:xfrm>
                    <a:off x="397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6" name="Line 3050"/>
                  <p:cNvSpPr>
                    <a:spLocks noChangeShapeType="1"/>
                  </p:cNvSpPr>
                  <p:nvPr/>
                </p:nvSpPr>
                <p:spPr bwMode="auto">
                  <a:xfrm>
                    <a:off x="397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7" name="Line 30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8" name="Line 3052"/>
                  <p:cNvSpPr>
                    <a:spLocks noChangeShapeType="1"/>
                  </p:cNvSpPr>
                  <p:nvPr/>
                </p:nvSpPr>
                <p:spPr bwMode="auto">
                  <a:xfrm>
                    <a:off x="3982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09" name="Line 3053"/>
                  <p:cNvSpPr>
                    <a:spLocks noChangeShapeType="1"/>
                  </p:cNvSpPr>
                  <p:nvPr/>
                </p:nvSpPr>
                <p:spPr bwMode="auto">
                  <a:xfrm>
                    <a:off x="3982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0" name="Line 3054"/>
                  <p:cNvSpPr>
                    <a:spLocks noChangeShapeType="1"/>
                  </p:cNvSpPr>
                  <p:nvPr/>
                </p:nvSpPr>
                <p:spPr bwMode="auto">
                  <a:xfrm>
                    <a:off x="398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1" name="Line 3055"/>
                  <p:cNvSpPr>
                    <a:spLocks noChangeShapeType="1"/>
                  </p:cNvSpPr>
                  <p:nvPr/>
                </p:nvSpPr>
                <p:spPr bwMode="auto">
                  <a:xfrm>
                    <a:off x="399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2" name="Line 3056"/>
                  <p:cNvSpPr>
                    <a:spLocks noChangeShapeType="1"/>
                  </p:cNvSpPr>
                  <p:nvPr/>
                </p:nvSpPr>
                <p:spPr bwMode="auto">
                  <a:xfrm>
                    <a:off x="399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3" name="Line 3057"/>
                  <p:cNvSpPr>
                    <a:spLocks noChangeShapeType="1"/>
                  </p:cNvSpPr>
                  <p:nvPr/>
                </p:nvSpPr>
                <p:spPr bwMode="auto">
                  <a:xfrm>
                    <a:off x="399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4" name="Line 3058"/>
                  <p:cNvSpPr>
                    <a:spLocks noChangeShapeType="1"/>
                  </p:cNvSpPr>
                  <p:nvPr/>
                </p:nvSpPr>
                <p:spPr bwMode="auto">
                  <a:xfrm>
                    <a:off x="400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5" name="Line 3059"/>
                  <p:cNvSpPr>
                    <a:spLocks noChangeShapeType="1"/>
                  </p:cNvSpPr>
                  <p:nvPr/>
                </p:nvSpPr>
                <p:spPr bwMode="auto">
                  <a:xfrm>
                    <a:off x="4003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6" name="Line 3060"/>
                  <p:cNvSpPr>
                    <a:spLocks noChangeShapeType="1"/>
                  </p:cNvSpPr>
                  <p:nvPr/>
                </p:nvSpPr>
                <p:spPr bwMode="auto">
                  <a:xfrm>
                    <a:off x="4010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7" name="Line 3061"/>
                  <p:cNvSpPr>
                    <a:spLocks noChangeShapeType="1"/>
                  </p:cNvSpPr>
                  <p:nvPr/>
                </p:nvSpPr>
                <p:spPr bwMode="auto">
                  <a:xfrm>
                    <a:off x="401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8" name="Line 3062"/>
                  <p:cNvSpPr>
                    <a:spLocks noChangeShapeType="1"/>
                  </p:cNvSpPr>
                  <p:nvPr/>
                </p:nvSpPr>
                <p:spPr bwMode="auto">
                  <a:xfrm>
                    <a:off x="4012" y="3207"/>
                    <a:ext cx="13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19" name="Line 3063"/>
                  <p:cNvSpPr>
                    <a:spLocks noChangeShapeType="1"/>
                  </p:cNvSpPr>
                  <p:nvPr/>
                </p:nvSpPr>
                <p:spPr bwMode="auto">
                  <a:xfrm>
                    <a:off x="4019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0" name="Line 3064"/>
                  <p:cNvSpPr>
                    <a:spLocks noChangeShapeType="1"/>
                  </p:cNvSpPr>
                  <p:nvPr/>
                </p:nvSpPr>
                <p:spPr bwMode="auto">
                  <a:xfrm>
                    <a:off x="402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1" name="Line 3065"/>
                  <p:cNvSpPr>
                    <a:spLocks noChangeShapeType="1"/>
                  </p:cNvSpPr>
                  <p:nvPr/>
                </p:nvSpPr>
                <p:spPr bwMode="auto">
                  <a:xfrm>
                    <a:off x="4020" y="3207"/>
                    <a:ext cx="14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2" name="Line 3066"/>
                  <p:cNvSpPr>
                    <a:spLocks noChangeShapeType="1"/>
                  </p:cNvSpPr>
                  <p:nvPr/>
                </p:nvSpPr>
                <p:spPr bwMode="auto">
                  <a:xfrm>
                    <a:off x="4027" y="3207"/>
                    <a:ext cx="1" cy="1"/>
                  </a:xfrm>
                  <a:prstGeom prst="line">
                    <a:avLst/>
                  </a:prstGeom>
                  <a:noFill/>
                  <a:ln w="3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3" name="Oval 3067"/>
                  <p:cNvSpPr>
                    <a:spLocks noChangeArrowheads="1"/>
                  </p:cNvSpPr>
                  <p:nvPr/>
                </p:nvSpPr>
                <p:spPr bwMode="auto">
                  <a:xfrm>
                    <a:off x="2317" y="299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4" name="Oval 3068"/>
                  <p:cNvSpPr>
                    <a:spLocks noChangeArrowheads="1"/>
                  </p:cNvSpPr>
                  <p:nvPr/>
                </p:nvSpPr>
                <p:spPr bwMode="auto">
                  <a:xfrm>
                    <a:off x="2402" y="2999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5" name="Oval 3069"/>
                  <p:cNvSpPr>
                    <a:spLocks noChangeArrowheads="1"/>
                  </p:cNvSpPr>
                  <p:nvPr/>
                </p:nvSpPr>
                <p:spPr bwMode="auto">
                  <a:xfrm>
                    <a:off x="2452" y="301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6" name="Oval 3070"/>
                  <p:cNvSpPr>
                    <a:spLocks noChangeArrowheads="1"/>
                  </p:cNvSpPr>
                  <p:nvPr/>
                </p:nvSpPr>
                <p:spPr bwMode="auto">
                  <a:xfrm>
                    <a:off x="2488" y="303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7" name="Oval 3071"/>
                  <p:cNvSpPr>
                    <a:spLocks noChangeArrowheads="1"/>
                  </p:cNvSpPr>
                  <p:nvPr/>
                </p:nvSpPr>
                <p:spPr bwMode="auto">
                  <a:xfrm>
                    <a:off x="2516" y="303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8" name="Oval 3072"/>
                  <p:cNvSpPr>
                    <a:spLocks noChangeArrowheads="1"/>
                  </p:cNvSpPr>
                  <p:nvPr/>
                </p:nvSpPr>
                <p:spPr bwMode="auto">
                  <a:xfrm>
                    <a:off x="2538" y="3039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29" name="Oval 3073"/>
                  <p:cNvSpPr>
                    <a:spLocks noChangeArrowheads="1"/>
                  </p:cNvSpPr>
                  <p:nvPr/>
                </p:nvSpPr>
                <p:spPr bwMode="auto">
                  <a:xfrm>
                    <a:off x="2557" y="305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0" name="Oval 3074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302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1" name="Oval 3075"/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305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2" name="Oval 3076"/>
                  <p:cNvSpPr>
                    <a:spLocks noChangeArrowheads="1"/>
                  </p:cNvSpPr>
                  <p:nvPr/>
                </p:nvSpPr>
                <p:spPr bwMode="auto">
                  <a:xfrm>
                    <a:off x="2601" y="304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3" name="Oval 3077"/>
                  <p:cNvSpPr>
                    <a:spLocks noChangeArrowheads="1"/>
                  </p:cNvSpPr>
                  <p:nvPr/>
                </p:nvSpPr>
                <p:spPr bwMode="auto">
                  <a:xfrm>
                    <a:off x="2613" y="3044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4" name="Oval 3078"/>
                  <p:cNvSpPr>
                    <a:spLocks noChangeArrowheads="1"/>
                  </p:cNvSpPr>
                  <p:nvPr/>
                </p:nvSpPr>
                <p:spPr bwMode="auto">
                  <a:xfrm>
                    <a:off x="2624" y="304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5" name="Oval 3079"/>
                  <p:cNvSpPr>
                    <a:spLocks noChangeArrowheads="1"/>
                  </p:cNvSpPr>
                  <p:nvPr/>
                </p:nvSpPr>
                <p:spPr bwMode="auto">
                  <a:xfrm>
                    <a:off x="2634" y="306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6" name="Oval 3080"/>
                  <p:cNvSpPr>
                    <a:spLocks noChangeArrowheads="1"/>
                  </p:cNvSpPr>
                  <p:nvPr/>
                </p:nvSpPr>
                <p:spPr bwMode="auto">
                  <a:xfrm>
                    <a:off x="2643" y="305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7" name="Oval 3081"/>
                  <p:cNvSpPr>
                    <a:spLocks noChangeArrowheads="1"/>
                  </p:cNvSpPr>
                  <p:nvPr/>
                </p:nvSpPr>
                <p:spPr bwMode="auto">
                  <a:xfrm>
                    <a:off x="2651" y="3035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8" name="Oval 3082"/>
                  <p:cNvSpPr>
                    <a:spLocks noChangeArrowheads="1"/>
                  </p:cNvSpPr>
                  <p:nvPr/>
                </p:nvSpPr>
                <p:spPr bwMode="auto">
                  <a:xfrm>
                    <a:off x="2659" y="307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39" name="Oval 3083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307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0" name="Oval 3084"/>
                  <p:cNvSpPr>
                    <a:spLocks noChangeArrowheads="1"/>
                  </p:cNvSpPr>
                  <p:nvPr/>
                </p:nvSpPr>
                <p:spPr bwMode="auto">
                  <a:xfrm>
                    <a:off x="2687" y="307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1" name="Oval 3085"/>
                  <p:cNvSpPr>
                    <a:spLocks noChangeArrowheads="1"/>
                  </p:cNvSpPr>
                  <p:nvPr/>
                </p:nvSpPr>
                <p:spPr bwMode="auto">
                  <a:xfrm>
                    <a:off x="2699" y="308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2" name="Oval 3086"/>
                  <p:cNvSpPr>
                    <a:spLocks noChangeArrowheads="1"/>
                  </p:cNvSpPr>
                  <p:nvPr/>
                </p:nvSpPr>
                <p:spPr bwMode="auto">
                  <a:xfrm>
                    <a:off x="2709" y="307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3" name="Oval 3087"/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308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4" name="Oval 3088"/>
                  <p:cNvSpPr>
                    <a:spLocks noChangeArrowheads="1"/>
                  </p:cNvSpPr>
                  <p:nvPr/>
                </p:nvSpPr>
                <p:spPr bwMode="auto">
                  <a:xfrm>
                    <a:off x="2729" y="3080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5" name="Oval 308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308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6" name="Oval 3090"/>
                  <p:cNvSpPr>
                    <a:spLocks noChangeArrowheads="1"/>
                  </p:cNvSpPr>
                  <p:nvPr/>
                </p:nvSpPr>
                <p:spPr bwMode="auto">
                  <a:xfrm>
                    <a:off x="2745" y="309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7" name="Oval 3091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3099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8" name="Oval 3092"/>
                  <p:cNvSpPr>
                    <a:spLocks noChangeArrowheads="1"/>
                  </p:cNvSpPr>
                  <p:nvPr/>
                </p:nvSpPr>
                <p:spPr bwMode="auto">
                  <a:xfrm>
                    <a:off x="2773" y="309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49" name="Oval 309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311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0" name="Oval 3094"/>
                  <p:cNvSpPr>
                    <a:spLocks noChangeArrowheads="1"/>
                  </p:cNvSpPr>
                  <p:nvPr/>
                </p:nvSpPr>
                <p:spPr bwMode="auto">
                  <a:xfrm>
                    <a:off x="2795" y="310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1" name="Oval 3095"/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311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2" name="Oval 3096"/>
                  <p:cNvSpPr>
                    <a:spLocks noChangeArrowheads="1"/>
                  </p:cNvSpPr>
                  <p:nvPr/>
                </p:nvSpPr>
                <p:spPr bwMode="auto">
                  <a:xfrm>
                    <a:off x="2814" y="312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3" name="Oval 3097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3138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4" name="Oval 3098"/>
                  <p:cNvSpPr>
                    <a:spLocks noChangeArrowheads="1"/>
                  </p:cNvSpPr>
                  <p:nvPr/>
                </p:nvSpPr>
                <p:spPr bwMode="auto">
                  <a:xfrm>
                    <a:off x="2831" y="313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5" name="Oval 3099"/>
                  <p:cNvSpPr>
                    <a:spLocks noChangeArrowheads="1"/>
                  </p:cNvSpPr>
                  <p:nvPr/>
                </p:nvSpPr>
                <p:spPr bwMode="auto">
                  <a:xfrm>
                    <a:off x="2845" y="3156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6" name="Oval 3100"/>
                  <p:cNvSpPr>
                    <a:spLocks noChangeArrowheads="1"/>
                  </p:cNvSpPr>
                  <p:nvPr/>
                </p:nvSpPr>
                <p:spPr bwMode="auto">
                  <a:xfrm>
                    <a:off x="2858" y="315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7" name="Oval 310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315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8" name="Oval 3102"/>
                  <p:cNvSpPr>
                    <a:spLocks noChangeArrowheads="1"/>
                  </p:cNvSpPr>
                  <p:nvPr/>
                </p:nvSpPr>
                <p:spPr bwMode="auto">
                  <a:xfrm>
                    <a:off x="2881" y="315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59" name="Oval 3103"/>
                  <p:cNvSpPr>
                    <a:spLocks noChangeArrowheads="1"/>
                  </p:cNvSpPr>
                  <p:nvPr/>
                </p:nvSpPr>
                <p:spPr bwMode="auto">
                  <a:xfrm>
                    <a:off x="2891" y="316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0" name="Oval 3104"/>
                  <p:cNvSpPr>
                    <a:spLocks noChangeArrowheads="1"/>
                  </p:cNvSpPr>
                  <p:nvPr/>
                </p:nvSpPr>
                <p:spPr bwMode="auto">
                  <a:xfrm>
                    <a:off x="2900" y="316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1" name="Oval 3105"/>
                  <p:cNvSpPr>
                    <a:spLocks noChangeArrowheads="1"/>
                  </p:cNvSpPr>
                  <p:nvPr/>
                </p:nvSpPr>
                <p:spPr bwMode="auto">
                  <a:xfrm>
                    <a:off x="2908" y="317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2" name="Oval 3106"/>
                  <p:cNvSpPr>
                    <a:spLocks noChangeArrowheads="1"/>
                  </p:cNvSpPr>
                  <p:nvPr/>
                </p:nvSpPr>
                <p:spPr bwMode="auto">
                  <a:xfrm>
                    <a:off x="2916" y="318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3" name="Oval 3107"/>
                  <p:cNvSpPr>
                    <a:spLocks noChangeArrowheads="1"/>
                  </p:cNvSpPr>
                  <p:nvPr/>
                </p:nvSpPr>
                <p:spPr bwMode="auto">
                  <a:xfrm>
                    <a:off x="2931" y="318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4" name="Oval 3108"/>
                  <p:cNvSpPr>
                    <a:spLocks noChangeArrowheads="1"/>
                  </p:cNvSpPr>
                  <p:nvPr/>
                </p:nvSpPr>
                <p:spPr bwMode="auto">
                  <a:xfrm>
                    <a:off x="2944" y="318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5" name="Oval 3109"/>
                  <p:cNvSpPr>
                    <a:spLocks noChangeArrowheads="1"/>
                  </p:cNvSpPr>
                  <p:nvPr/>
                </p:nvSpPr>
                <p:spPr bwMode="auto">
                  <a:xfrm>
                    <a:off x="2956" y="3186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6" name="Oval 3110"/>
                  <p:cNvSpPr>
                    <a:spLocks noChangeArrowheads="1"/>
                  </p:cNvSpPr>
                  <p:nvPr/>
                </p:nvSpPr>
                <p:spPr bwMode="auto">
                  <a:xfrm>
                    <a:off x="2967" y="3192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7" name="Oval 311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320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8" name="Oval 3112"/>
                  <p:cNvSpPr>
                    <a:spLocks noChangeArrowheads="1"/>
                  </p:cNvSpPr>
                  <p:nvPr/>
                </p:nvSpPr>
                <p:spPr bwMode="auto">
                  <a:xfrm>
                    <a:off x="2985" y="3196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69" name="Oval 3113"/>
                  <p:cNvSpPr>
                    <a:spLocks noChangeArrowheads="1"/>
                  </p:cNvSpPr>
                  <p:nvPr/>
                </p:nvSpPr>
                <p:spPr bwMode="auto">
                  <a:xfrm>
                    <a:off x="2994" y="3194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0" name="Oval 3114"/>
                  <p:cNvSpPr>
                    <a:spLocks noChangeArrowheads="1"/>
                  </p:cNvSpPr>
                  <p:nvPr/>
                </p:nvSpPr>
                <p:spPr bwMode="auto">
                  <a:xfrm>
                    <a:off x="3002" y="3198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1" name="Oval 3115"/>
                  <p:cNvSpPr>
                    <a:spLocks noChangeArrowheads="1"/>
                  </p:cNvSpPr>
                  <p:nvPr/>
                </p:nvSpPr>
                <p:spPr bwMode="auto">
                  <a:xfrm>
                    <a:off x="3017" y="320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2" name="Oval 3116"/>
                  <p:cNvSpPr>
                    <a:spLocks noChangeArrowheads="1"/>
                  </p:cNvSpPr>
                  <p:nvPr/>
                </p:nvSpPr>
                <p:spPr bwMode="auto">
                  <a:xfrm>
                    <a:off x="3029" y="3201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3" name="Oval 3117"/>
                  <p:cNvSpPr>
                    <a:spLocks noChangeArrowheads="1"/>
                  </p:cNvSpPr>
                  <p:nvPr/>
                </p:nvSpPr>
                <p:spPr bwMode="auto">
                  <a:xfrm>
                    <a:off x="3041" y="3200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4" name="Oval 3118"/>
                  <p:cNvSpPr>
                    <a:spLocks noChangeArrowheads="1"/>
                  </p:cNvSpPr>
                  <p:nvPr/>
                </p:nvSpPr>
                <p:spPr bwMode="auto">
                  <a:xfrm>
                    <a:off x="3052" y="319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5" name="Oval 3119"/>
                  <p:cNvSpPr>
                    <a:spLocks noChangeArrowheads="1"/>
                  </p:cNvSpPr>
                  <p:nvPr/>
                </p:nvSpPr>
                <p:spPr bwMode="auto">
                  <a:xfrm>
                    <a:off x="306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6" name="Oval 3120"/>
                  <p:cNvSpPr>
                    <a:spLocks noChangeArrowheads="1"/>
                  </p:cNvSpPr>
                  <p:nvPr/>
                </p:nvSpPr>
                <p:spPr bwMode="auto">
                  <a:xfrm>
                    <a:off x="3071" y="320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7" name="Oval 3121"/>
                  <p:cNvSpPr>
                    <a:spLocks noChangeArrowheads="1"/>
                  </p:cNvSpPr>
                  <p:nvPr/>
                </p:nvSpPr>
                <p:spPr bwMode="auto">
                  <a:xfrm>
                    <a:off x="3080" y="319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8" name="Oval 3122"/>
                  <p:cNvSpPr>
                    <a:spLocks noChangeArrowheads="1"/>
                  </p:cNvSpPr>
                  <p:nvPr/>
                </p:nvSpPr>
                <p:spPr bwMode="auto">
                  <a:xfrm>
                    <a:off x="3088" y="3197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79" name="Oval 3123"/>
                  <p:cNvSpPr>
                    <a:spLocks noChangeArrowheads="1"/>
                  </p:cNvSpPr>
                  <p:nvPr/>
                </p:nvSpPr>
                <p:spPr bwMode="auto">
                  <a:xfrm>
                    <a:off x="3102" y="3206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0" name="Oval 3124"/>
                  <p:cNvSpPr>
                    <a:spLocks noChangeArrowheads="1"/>
                  </p:cNvSpPr>
                  <p:nvPr/>
                </p:nvSpPr>
                <p:spPr bwMode="auto">
                  <a:xfrm>
                    <a:off x="3115" y="3203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1" name="Oval 3125"/>
                  <p:cNvSpPr>
                    <a:spLocks noChangeArrowheads="1"/>
                  </p:cNvSpPr>
                  <p:nvPr/>
                </p:nvSpPr>
                <p:spPr bwMode="auto">
                  <a:xfrm>
                    <a:off x="3127" y="320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2" name="Oval 3126"/>
                  <p:cNvSpPr>
                    <a:spLocks noChangeArrowheads="1"/>
                  </p:cNvSpPr>
                  <p:nvPr/>
                </p:nvSpPr>
                <p:spPr bwMode="auto">
                  <a:xfrm>
                    <a:off x="3138" y="320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3" name="Oval 3127"/>
                  <p:cNvSpPr>
                    <a:spLocks noChangeArrowheads="1"/>
                  </p:cNvSpPr>
                  <p:nvPr/>
                </p:nvSpPr>
                <p:spPr bwMode="auto">
                  <a:xfrm>
                    <a:off x="3148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4" name="Oval 3128"/>
                  <p:cNvSpPr>
                    <a:spLocks noChangeArrowheads="1"/>
                  </p:cNvSpPr>
                  <p:nvPr/>
                </p:nvSpPr>
                <p:spPr bwMode="auto">
                  <a:xfrm>
                    <a:off x="3157" y="3205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5" name="Oval 3129"/>
                  <p:cNvSpPr>
                    <a:spLocks noChangeArrowheads="1"/>
                  </p:cNvSpPr>
                  <p:nvPr/>
                </p:nvSpPr>
                <p:spPr bwMode="auto">
                  <a:xfrm>
                    <a:off x="3165" y="319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6" name="Oval 3130"/>
                  <p:cNvSpPr>
                    <a:spLocks noChangeArrowheads="1"/>
                  </p:cNvSpPr>
                  <p:nvPr/>
                </p:nvSpPr>
                <p:spPr bwMode="auto">
                  <a:xfrm>
                    <a:off x="3173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7" name="Oval 3131"/>
                  <p:cNvSpPr>
                    <a:spLocks noChangeArrowheads="1"/>
                  </p:cNvSpPr>
                  <p:nvPr/>
                </p:nvSpPr>
                <p:spPr bwMode="auto">
                  <a:xfrm>
                    <a:off x="3188" y="320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8" name="Oval 3132"/>
                  <p:cNvSpPr>
                    <a:spLocks noChangeArrowheads="1"/>
                  </p:cNvSpPr>
                  <p:nvPr/>
                </p:nvSpPr>
                <p:spPr bwMode="auto">
                  <a:xfrm>
                    <a:off x="3201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89" name="Oval 3133"/>
                  <p:cNvSpPr>
                    <a:spLocks noChangeArrowheads="1"/>
                  </p:cNvSpPr>
                  <p:nvPr/>
                </p:nvSpPr>
                <p:spPr bwMode="auto">
                  <a:xfrm>
                    <a:off x="3213" y="3202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0" name="Oval 3134"/>
                  <p:cNvSpPr>
                    <a:spLocks noChangeArrowheads="1"/>
                  </p:cNvSpPr>
                  <p:nvPr/>
                </p:nvSpPr>
                <p:spPr bwMode="auto">
                  <a:xfrm>
                    <a:off x="3223" y="320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1" name="Oval 3135"/>
                  <p:cNvSpPr>
                    <a:spLocks noChangeArrowheads="1"/>
                  </p:cNvSpPr>
                  <p:nvPr/>
                </p:nvSpPr>
                <p:spPr bwMode="auto">
                  <a:xfrm>
                    <a:off x="3233" y="3206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2" name="Oval 3136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3207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3" name="Oval 3137"/>
                  <p:cNvSpPr>
                    <a:spLocks noChangeArrowheads="1"/>
                  </p:cNvSpPr>
                  <p:nvPr/>
                </p:nvSpPr>
                <p:spPr bwMode="auto">
                  <a:xfrm>
                    <a:off x="3251" y="3207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4" name="Oval 3138"/>
                  <p:cNvSpPr>
                    <a:spLocks noChangeArrowheads="1"/>
                  </p:cNvSpPr>
                  <p:nvPr/>
                </p:nvSpPr>
                <p:spPr bwMode="auto">
                  <a:xfrm>
                    <a:off x="3259" y="320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5" name="Oval 3139"/>
                  <p:cNvSpPr>
                    <a:spLocks noChangeArrowheads="1"/>
                  </p:cNvSpPr>
                  <p:nvPr/>
                </p:nvSpPr>
                <p:spPr bwMode="auto">
                  <a:xfrm>
                    <a:off x="3274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6" name="Oval 3140"/>
                  <p:cNvSpPr>
                    <a:spLocks noChangeArrowheads="1"/>
                  </p:cNvSpPr>
                  <p:nvPr/>
                </p:nvSpPr>
                <p:spPr bwMode="auto">
                  <a:xfrm>
                    <a:off x="3287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7" name="Oval 3141"/>
                  <p:cNvSpPr>
                    <a:spLocks noChangeArrowheads="1"/>
                  </p:cNvSpPr>
                  <p:nvPr/>
                </p:nvSpPr>
                <p:spPr bwMode="auto">
                  <a:xfrm>
                    <a:off x="3298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8" name="Oval 3142"/>
                  <p:cNvSpPr>
                    <a:spLocks noChangeArrowheads="1"/>
                  </p:cNvSpPr>
                  <p:nvPr/>
                </p:nvSpPr>
                <p:spPr bwMode="auto">
                  <a:xfrm>
                    <a:off x="3309" y="3202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199" name="Oval 3143"/>
                  <p:cNvSpPr>
                    <a:spLocks noChangeArrowheads="1"/>
                  </p:cNvSpPr>
                  <p:nvPr/>
                </p:nvSpPr>
                <p:spPr bwMode="auto">
                  <a:xfrm>
                    <a:off x="3319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0" name="Oval 3144"/>
                  <p:cNvSpPr>
                    <a:spLocks noChangeArrowheads="1"/>
                  </p:cNvSpPr>
                  <p:nvPr/>
                </p:nvSpPr>
                <p:spPr bwMode="auto">
                  <a:xfrm>
                    <a:off x="3328" y="3205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1" name="Oval 3145"/>
                  <p:cNvSpPr>
                    <a:spLocks noChangeArrowheads="1"/>
                  </p:cNvSpPr>
                  <p:nvPr/>
                </p:nvSpPr>
                <p:spPr bwMode="auto">
                  <a:xfrm>
                    <a:off x="3337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2" name="Oval 3146"/>
                  <p:cNvSpPr>
                    <a:spLocks noChangeArrowheads="1"/>
                  </p:cNvSpPr>
                  <p:nvPr/>
                </p:nvSpPr>
                <p:spPr bwMode="auto">
                  <a:xfrm>
                    <a:off x="3345" y="3202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3" name="Oval 3147"/>
                  <p:cNvSpPr>
                    <a:spLocks noChangeArrowheads="1"/>
                  </p:cNvSpPr>
                  <p:nvPr/>
                </p:nvSpPr>
                <p:spPr bwMode="auto">
                  <a:xfrm>
                    <a:off x="3359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4" name="Oval 3148"/>
                  <p:cNvSpPr>
                    <a:spLocks noChangeArrowheads="1"/>
                  </p:cNvSpPr>
                  <p:nvPr/>
                </p:nvSpPr>
                <p:spPr bwMode="auto">
                  <a:xfrm>
                    <a:off x="3372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5" name="Oval 3149"/>
                  <p:cNvSpPr>
                    <a:spLocks noChangeArrowheads="1"/>
                  </p:cNvSpPr>
                  <p:nvPr/>
                </p:nvSpPr>
                <p:spPr bwMode="auto">
                  <a:xfrm>
                    <a:off x="3384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6" name="Oval 3150"/>
                  <p:cNvSpPr>
                    <a:spLocks noChangeArrowheads="1"/>
                  </p:cNvSpPr>
                  <p:nvPr/>
                </p:nvSpPr>
                <p:spPr bwMode="auto">
                  <a:xfrm>
                    <a:off x="3395" y="3204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7" name="Oval 3151"/>
                  <p:cNvSpPr>
                    <a:spLocks noChangeArrowheads="1"/>
                  </p:cNvSpPr>
                  <p:nvPr/>
                </p:nvSpPr>
                <p:spPr bwMode="auto">
                  <a:xfrm>
                    <a:off x="3405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8" name="Oval 3152"/>
                  <p:cNvSpPr>
                    <a:spLocks noChangeArrowheads="1"/>
                  </p:cNvSpPr>
                  <p:nvPr/>
                </p:nvSpPr>
                <p:spPr bwMode="auto">
                  <a:xfrm>
                    <a:off x="3414" y="3206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09" name="Oval 3153"/>
                  <p:cNvSpPr>
                    <a:spLocks noChangeArrowheads="1"/>
                  </p:cNvSpPr>
                  <p:nvPr/>
                </p:nvSpPr>
                <p:spPr bwMode="auto">
                  <a:xfrm>
                    <a:off x="3422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0" name="Oval 3154"/>
                  <p:cNvSpPr>
                    <a:spLocks noChangeArrowheads="1"/>
                  </p:cNvSpPr>
                  <p:nvPr/>
                </p:nvSpPr>
                <p:spPr bwMode="auto">
                  <a:xfrm>
                    <a:off x="3430" y="3201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1" name="Oval 3155"/>
                  <p:cNvSpPr>
                    <a:spLocks noChangeArrowheads="1"/>
                  </p:cNvSpPr>
                  <p:nvPr/>
                </p:nvSpPr>
                <p:spPr bwMode="auto">
                  <a:xfrm>
                    <a:off x="3445" y="3202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2" name="Oval 3156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3" name="Oval 3157"/>
                  <p:cNvSpPr>
                    <a:spLocks noChangeArrowheads="1"/>
                  </p:cNvSpPr>
                  <p:nvPr/>
                </p:nvSpPr>
                <p:spPr bwMode="auto">
                  <a:xfrm>
                    <a:off x="3470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4" name="Oval 3158"/>
                  <p:cNvSpPr>
                    <a:spLocks noChangeArrowheads="1"/>
                  </p:cNvSpPr>
                  <p:nvPr/>
                </p:nvSpPr>
                <p:spPr bwMode="auto">
                  <a:xfrm>
                    <a:off x="3480" y="3204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5" name="Oval 3159"/>
                  <p:cNvSpPr>
                    <a:spLocks noChangeArrowheads="1"/>
                  </p:cNvSpPr>
                  <p:nvPr/>
                </p:nvSpPr>
                <p:spPr bwMode="auto">
                  <a:xfrm>
                    <a:off x="3490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6" name="Oval 3160"/>
                  <p:cNvSpPr>
                    <a:spLocks noChangeArrowheads="1"/>
                  </p:cNvSpPr>
                  <p:nvPr/>
                </p:nvSpPr>
                <p:spPr bwMode="auto">
                  <a:xfrm>
                    <a:off x="3500" y="3201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7" name="Oval 3161"/>
                  <p:cNvSpPr>
                    <a:spLocks noChangeArrowheads="1"/>
                  </p:cNvSpPr>
                  <p:nvPr/>
                </p:nvSpPr>
                <p:spPr bwMode="auto">
                  <a:xfrm>
                    <a:off x="3508" y="3201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8" name="Oval 3162"/>
                  <p:cNvSpPr>
                    <a:spLocks noChangeArrowheads="1"/>
                  </p:cNvSpPr>
                  <p:nvPr/>
                </p:nvSpPr>
                <p:spPr bwMode="auto">
                  <a:xfrm>
                    <a:off x="3516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19" name="Oval 3163"/>
                  <p:cNvSpPr>
                    <a:spLocks noChangeArrowheads="1"/>
                  </p:cNvSpPr>
                  <p:nvPr/>
                </p:nvSpPr>
                <p:spPr bwMode="auto">
                  <a:xfrm>
                    <a:off x="3530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0" name="Oval 3164"/>
                  <p:cNvSpPr>
                    <a:spLocks noChangeArrowheads="1"/>
                  </p:cNvSpPr>
                  <p:nvPr/>
                </p:nvSpPr>
                <p:spPr bwMode="auto">
                  <a:xfrm>
                    <a:off x="3544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1" name="Oval 3165"/>
                  <p:cNvSpPr>
                    <a:spLocks noChangeArrowheads="1"/>
                  </p:cNvSpPr>
                  <p:nvPr/>
                </p:nvSpPr>
                <p:spPr bwMode="auto">
                  <a:xfrm>
                    <a:off x="3555" y="3205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2" name="Oval 3166"/>
                  <p:cNvSpPr>
                    <a:spLocks noChangeArrowheads="1"/>
                  </p:cNvSpPr>
                  <p:nvPr/>
                </p:nvSpPr>
                <p:spPr bwMode="auto">
                  <a:xfrm>
                    <a:off x="3566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3" name="Oval 3167"/>
                  <p:cNvSpPr>
                    <a:spLocks noChangeArrowheads="1"/>
                  </p:cNvSpPr>
                  <p:nvPr/>
                </p:nvSpPr>
                <p:spPr bwMode="auto">
                  <a:xfrm>
                    <a:off x="3576" y="3203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4" name="Oval 3168"/>
                  <p:cNvSpPr>
                    <a:spLocks noChangeArrowheads="1"/>
                  </p:cNvSpPr>
                  <p:nvPr/>
                </p:nvSpPr>
                <p:spPr bwMode="auto">
                  <a:xfrm>
                    <a:off x="3585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5" name="Oval 3169"/>
                  <p:cNvSpPr>
                    <a:spLocks noChangeArrowheads="1"/>
                  </p:cNvSpPr>
                  <p:nvPr/>
                </p:nvSpPr>
                <p:spPr bwMode="auto">
                  <a:xfrm>
                    <a:off x="3594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6" name="Oval 3170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7" name="Oval 3171"/>
                  <p:cNvSpPr>
                    <a:spLocks noChangeArrowheads="1"/>
                  </p:cNvSpPr>
                  <p:nvPr/>
                </p:nvSpPr>
                <p:spPr bwMode="auto">
                  <a:xfrm>
                    <a:off x="3616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8" name="Oval 3172"/>
                  <p:cNvSpPr>
                    <a:spLocks noChangeArrowheads="1"/>
                  </p:cNvSpPr>
                  <p:nvPr/>
                </p:nvSpPr>
                <p:spPr bwMode="auto">
                  <a:xfrm>
                    <a:off x="3629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29" name="Oval 3173"/>
                  <p:cNvSpPr>
                    <a:spLocks noChangeArrowheads="1"/>
                  </p:cNvSpPr>
                  <p:nvPr/>
                </p:nvSpPr>
                <p:spPr bwMode="auto">
                  <a:xfrm>
                    <a:off x="3641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30" name="Oval 3174"/>
                  <p:cNvSpPr>
                    <a:spLocks noChangeArrowheads="1"/>
                  </p:cNvSpPr>
                  <p:nvPr/>
                </p:nvSpPr>
                <p:spPr bwMode="auto">
                  <a:xfrm>
                    <a:off x="3652" y="3204"/>
                    <a:ext cx="13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31" name="Oval 3175"/>
                  <p:cNvSpPr>
                    <a:spLocks noChangeArrowheads="1"/>
                  </p:cNvSpPr>
                  <p:nvPr/>
                </p:nvSpPr>
                <p:spPr bwMode="auto">
                  <a:xfrm>
                    <a:off x="3661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32" name="Oval 3176"/>
                  <p:cNvSpPr>
                    <a:spLocks noChangeArrowheads="1"/>
                  </p:cNvSpPr>
                  <p:nvPr/>
                </p:nvSpPr>
                <p:spPr bwMode="auto">
                  <a:xfrm>
                    <a:off x="3671" y="3203"/>
                    <a:ext cx="13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33" name="Oval 3177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3204"/>
                    <a:ext cx="14" cy="9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234" name="Oval 317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3203"/>
                    <a:ext cx="14" cy="10"/>
                  </a:xfrm>
                  <a:prstGeom prst="ellipse">
                    <a:avLst/>
                  </a:prstGeom>
                  <a:solidFill>
                    <a:srgbClr val="000080"/>
                  </a:solidFill>
                  <a:ln w="3">
                    <a:solidFill>
                      <a:srgbClr val="00008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8236" name="Oval 3180"/>
                <p:cNvSpPr>
                  <a:spLocks noChangeArrowheads="1"/>
                </p:cNvSpPr>
                <p:nvPr/>
              </p:nvSpPr>
              <p:spPr bwMode="auto">
                <a:xfrm>
                  <a:off x="3702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37" name="Oval 3181"/>
                <p:cNvSpPr>
                  <a:spLocks noChangeArrowheads="1"/>
                </p:cNvSpPr>
                <p:nvPr/>
              </p:nvSpPr>
              <p:spPr bwMode="auto">
                <a:xfrm>
                  <a:off x="3715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38" name="Oval 3182"/>
                <p:cNvSpPr>
                  <a:spLocks noChangeArrowheads="1"/>
                </p:cNvSpPr>
                <p:nvPr/>
              </p:nvSpPr>
              <p:spPr bwMode="auto">
                <a:xfrm>
                  <a:off x="3727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39" name="Oval 3183"/>
                <p:cNvSpPr>
                  <a:spLocks noChangeArrowheads="1"/>
                </p:cNvSpPr>
                <p:nvPr/>
              </p:nvSpPr>
              <p:spPr bwMode="auto">
                <a:xfrm>
                  <a:off x="3737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0" name="Oval 3184"/>
                <p:cNvSpPr>
                  <a:spLocks noChangeArrowheads="1"/>
                </p:cNvSpPr>
                <p:nvPr/>
              </p:nvSpPr>
              <p:spPr bwMode="auto">
                <a:xfrm>
                  <a:off x="3747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1" name="Oval 3185"/>
                <p:cNvSpPr>
                  <a:spLocks noChangeArrowheads="1"/>
                </p:cNvSpPr>
                <p:nvPr/>
              </p:nvSpPr>
              <p:spPr bwMode="auto">
                <a:xfrm>
                  <a:off x="3756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2" name="Oval 3186"/>
                <p:cNvSpPr>
                  <a:spLocks noChangeArrowheads="1"/>
                </p:cNvSpPr>
                <p:nvPr/>
              </p:nvSpPr>
              <p:spPr bwMode="auto">
                <a:xfrm>
                  <a:off x="3765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3" name="Oval 3187"/>
                <p:cNvSpPr>
                  <a:spLocks noChangeArrowheads="1"/>
                </p:cNvSpPr>
                <p:nvPr/>
              </p:nvSpPr>
              <p:spPr bwMode="auto">
                <a:xfrm>
                  <a:off x="3773" y="3204"/>
                  <a:ext cx="13" cy="9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4" name="Oval 3188"/>
                <p:cNvSpPr>
                  <a:spLocks noChangeArrowheads="1"/>
                </p:cNvSpPr>
                <p:nvPr/>
              </p:nvSpPr>
              <p:spPr bwMode="auto">
                <a:xfrm>
                  <a:off x="3787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5" name="Oval 3189"/>
                <p:cNvSpPr>
                  <a:spLocks noChangeArrowheads="1"/>
                </p:cNvSpPr>
                <p:nvPr/>
              </p:nvSpPr>
              <p:spPr bwMode="auto">
                <a:xfrm>
                  <a:off x="3800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6" name="Oval 3190"/>
                <p:cNvSpPr>
                  <a:spLocks noChangeArrowheads="1"/>
                </p:cNvSpPr>
                <p:nvPr/>
              </p:nvSpPr>
              <p:spPr bwMode="auto">
                <a:xfrm>
                  <a:off x="3812" y="3204"/>
                  <a:ext cx="14" cy="9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7" name="Oval 3191"/>
                <p:cNvSpPr>
                  <a:spLocks noChangeArrowheads="1"/>
                </p:cNvSpPr>
                <p:nvPr/>
              </p:nvSpPr>
              <p:spPr bwMode="auto">
                <a:xfrm>
                  <a:off x="3823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8" name="Oval 3192"/>
                <p:cNvSpPr>
                  <a:spLocks noChangeArrowheads="1"/>
                </p:cNvSpPr>
                <p:nvPr/>
              </p:nvSpPr>
              <p:spPr bwMode="auto">
                <a:xfrm>
                  <a:off x="3833" y="3204"/>
                  <a:ext cx="13" cy="9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49" name="Oval 3193"/>
                <p:cNvSpPr>
                  <a:spLocks noChangeArrowheads="1"/>
                </p:cNvSpPr>
                <p:nvPr/>
              </p:nvSpPr>
              <p:spPr bwMode="auto">
                <a:xfrm>
                  <a:off x="3842" y="3204"/>
                  <a:ext cx="13" cy="9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0" name="Oval 3194"/>
                <p:cNvSpPr>
                  <a:spLocks noChangeArrowheads="1"/>
                </p:cNvSpPr>
                <p:nvPr/>
              </p:nvSpPr>
              <p:spPr bwMode="auto">
                <a:xfrm>
                  <a:off x="3851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1" name="Oval 3195"/>
                <p:cNvSpPr>
                  <a:spLocks noChangeArrowheads="1"/>
                </p:cNvSpPr>
                <p:nvPr/>
              </p:nvSpPr>
              <p:spPr bwMode="auto">
                <a:xfrm>
                  <a:off x="3858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2" name="Oval 3196"/>
                <p:cNvSpPr>
                  <a:spLocks noChangeArrowheads="1"/>
                </p:cNvSpPr>
                <p:nvPr/>
              </p:nvSpPr>
              <p:spPr bwMode="auto">
                <a:xfrm>
                  <a:off x="3873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3" name="Oval 3197"/>
                <p:cNvSpPr>
                  <a:spLocks noChangeArrowheads="1"/>
                </p:cNvSpPr>
                <p:nvPr/>
              </p:nvSpPr>
              <p:spPr bwMode="auto">
                <a:xfrm>
                  <a:off x="3886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4" name="Oval 3198"/>
                <p:cNvSpPr>
                  <a:spLocks noChangeArrowheads="1"/>
                </p:cNvSpPr>
                <p:nvPr/>
              </p:nvSpPr>
              <p:spPr bwMode="auto">
                <a:xfrm>
                  <a:off x="3898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5" name="Oval 3199"/>
                <p:cNvSpPr>
                  <a:spLocks noChangeArrowheads="1"/>
                </p:cNvSpPr>
                <p:nvPr/>
              </p:nvSpPr>
              <p:spPr bwMode="auto">
                <a:xfrm>
                  <a:off x="3909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6" name="Oval 3200"/>
                <p:cNvSpPr>
                  <a:spLocks noChangeArrowheads="1"/>
                </p:cNvSpPr>
                <p:nvPr/>
              </p:nvSpPr>
              <p:spPr bwMode="auto">
                <a:xfrm>
                  <a:off x="3919" y="3204"/>
                  <a:ext cx="13" cy="9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7" name="Oval 3201"/>
                <p:cNvSpPr>
                  <a:spLocks noChangeArrowheads="1"/>
                </p:cNvSpPr>
                <p:nvPr/>
              </p:nvSpPr>
              <p:spPr bwMode="auto">
                <a:xfrm>
                  <a:off x="3928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8" name="Oval 3202"/>
                <p:cNvSpPr>
                  <a:spLocks noChangeArrowheads="1"/>
                </p:cNvSpPr>
                <p:nvPr/>
              </p:nvSpPr>
              <p:spPr bwMode="auto">
                <a:xfrm>
                  <a:off x="3936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59" name="Oval 3203"/>
                <p:cNvSpPr>
                  <a:spLocks noChangeArrowheads="1"/>
                </p:cNvSpPr>
                <p:nvPr/>
              </p:nvSpPr>
              <p:spPr bwMode="auto">
                <a:xfrm>
                  <a:off x="3944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0" name="Oval 3204"/>
                <p:cNvSpPr>
                  <a:spLocks noChangeArrowheads="1"/>
                </p:cNvSpPr>
                <p:nvPr/>
              </p:nvSpPr>
              <p:spPr bwMode="auto">
                <a:xfrm>
                  <a:off x="3959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1" name="Oval 3205"/>
                <p:cNvSpPr>
                  <a:spLocks noChangeArrowheads="1"/>
                </p:cNvSpPr>
                <p:nvPr/>
              </p:nvSpPr>
              <p:spPr bwMode="auto">
                <a:xfrm>
                  <a:off x="3972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2" name="Oval 3206"/>
                <p:cNvSpPr>
                  <a:spLocks noChangeArrowheads="1"/>
                </p:cNvSpPr>
                <p:nvPr/>
              </p:nvSpPr>
              <p:spPr bwMode="auto">
                <a:xfrm>
                  <a:off x="3984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3" name="Oval 3207"/>
                <p:cNvSpPr>
                  <a:spLocks noChangeArrowheads="1"/>
                </p:cNvSpPr>
                <p:nvPr/>
              </p:nvSpPr>
              <p:spPr bwMode="auto">
                <a:xfrm>
                  <a:off x="3994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4" name="Oval 3208"/>
                <p:cNvSpPr>
                  <a:spLocks noChangeArrowheads="1"/>
                </p:cNvSpPr>
                <p:nvPr/>
              </p:nvSpPr>
              <p:spPr bwMode="auto">
                <a:xfrm>
                  <a:off x="4004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5" name="Oval 3209"/>
                <p:cNvSpPr>
                  <a:spLocks noChangeArrowheads="1"/>
                </p:cNvSpPr>
                <p:nvPr/>
              </p:nvSpPr>
              <p:spPr bwMode="auto">
                <a:xfrm>
                  <a:off x="4013" y="3203"/>
                  <a:ext cx="14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6" name="Oval 3210"/>
                <p:cNvSpPr>
                  <a:spLocks noChangeArrowheads="1"/>
                </p:cNvSpPr>
                <p:nvPr/>
              </p:nvSpPr>
              <p:spPr bwMode="auto">
                <a:xfrm>
                  <a:off x="4022" y="3203"/>
                  <a:ext cx="13" cy="10"/>
                </a:xfrm>
                <a:prstGeom prst="ellipse">
                  <a:avLst/>
                </a:prstGeom>
                <a:solidFill>
                  <a:srgbClr val="000080"/>
                </a:solidFill>
                <a:ln w="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67" name="Rectangle 3211"/>
                <p:cNvSpPr>
                  <a:spLocks noChangeArrowheads="1"/>
                </p:cNvSpPr>
                <p:nvPr/>
              </p:nvSpPr>
              <p:spPr bwMode="auto">
                <a:xfrm>
                  <a:off x="2723" y="2886"/>
                  <a:ext cx="846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QELS Plot - 05301301                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SU_2011">
  <a:themeElements>
    <a:clrScheme name="Analysis Report V1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alysis Report V1-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Analysis Report V1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LSU_2011</Template>
  <TotalTime>586</TotalTime>
  <Words>889</Words>
  <Application>Microsoft Office PowerPoint</Application>
  <PresentationFormat>On-screen Show (4:3)</PresentationFormat>
  <Paragraphs>248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LSU_2011</vt:lpstr>
      <vt:lpstr>FreeHand 5.0 Drawing</vt:lpstr>
      <vt:lpstr>Slide 1</vt:lpstr>
      <vt:lpstr>Protein Conjugate Analysis in ASTRA V</vt:lpstr>
      <vt:lpstr>Theory of MALS-UV-RI Detection</vt:lpstr>
      <vt:lpstr>Theory of MALS-UV-RI Detection</vt:lpstr>
      <vt:lpstr>Glycosylated Proteins</vt:lpstr>
      <vt:lpstr>Same Protein but Different Degrees of Glycosylation</vt:lpstr>
      <vt:lpstr>PEGylated Proteins</vt:lpstr>
      <vt:lpstr>Degree of PEGylation is 0.5 for Protein Y</vt:lpstr>
      <vt:lpstr>Rh Can Be Measured by On-Line DLS</vt:lpstr>
      <vt:lpstr>Membrane Proteins    </vt:lpstr>
      <vt:lpstr> SEC-MALS Conditions</vt:lpstr>
      <vt:lpstr>Membrane Protein Z is a Monomer</vt:lpstr>
      <vt:lpstr>Calculated MM of MP as a Function of Core Protein’s Extinction Coefficient and Detergent’s dn/dc Value</vt:lpstr>
    </vt:vector>
  </TitlesOfParts>
  <Company>Wyatt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Sigrid Kuebler</dc:creator>
  <cp:lastModifiedBy>Sigrid Kuebler</cp:lastModifiedBy>
  <cp:revision>62</cp:revision>
  <dcterms:created xsi:type="dcterms:W3CDTF">2008-03-20T16:03:58Z</dcterms:created>
  <dcterms:modified xsi:type="dcterms:W3CDTF">2011-03-03T19:33:49Z</dcterms:modified>
</cp:coreProperties>
</file>